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258" r:id="rId6"/>
    <p:sldId id="262" r:id="rId7"/>
    <p:sldId id="270" r:id="rId8"/>
    <p:sldId id="275" r:id="rId9"/>
    <p:sldId id="271" r:id="rId10"/>
    <p:sldId id="260" r:id="rId11"/>
    <p:sldId id="276" r:id="rId12"/>
    <p:sldId id="272" r:id="rId13"/>
    <p:sldId id="273" r:id="rId14"/>
    <p:sldId id="277" r:id="rId15"/>
    <p:sldId id="274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5B"/>
    <a:srgbClr val="ED272F"/>
    <a:srgbClr val="1F2D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DF4CDB-7408-4A7F-AB07-E44179173001}" v="5" dt="2024-06-21T06:36:28.9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28"/>
    <p:restoredTop sz="96327"/>
  </p:normalViewPr>
  <p:slideViewPr>
    <p:cSldViewPr snapToGrid="0">
      <p:cViewPr varScale="1">
        <p:scale>
          <a:sx n="123" d="100"/>
          <a:sy n="123" d="100"/>
        </p:scale>
        <p:origin x="11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83BA0-F50C-FA4A-B1F7-87074BE19134}" type="datetimeFigureOut">
              <a:rPr lang="en-US" smtClean="0"/>
              <a:t>8/21/24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57124-DB9E-D346-B5EE-DE3CC6126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18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7C154B9-1878-926A-34DE-BE9F75F66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3" y="877890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428C94B-F9CD-2C2F-AC21-706C0F2C6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0663" y="3757615"/>
            <a:ext cx="10515600" cy="1127335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F0BB52C-9317-C3AA-4AED-FA336BEDB5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5050" y="5257800"/>
            <a:ext cx="2938671" cy="11273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14BD0A8-7C3C-3DDB-1255-55AA85934341}"/>
              </a:ext>
            </a:extLst>
          </p:cNvPr>
          <p:cNvSpPr/>
          <p:nvPr userDrawn="1"/>
        </p:nvSpPr>
        <p:spPr>
          <a:xfrm rot="5400000">
            <a:off x="-3404566" y="3376406"/>
            <a:ext cx="6894443" cy="105189"/>
          </a:xfrm>
          <a:prstGeom prst="rect">
            <a:avLst/>
          </a:prstGeom>
          <a:solidFill>
            <a:srgbClr val="ED2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2602B2-A212-D628-681C-FD91659E7966}"/>
              </a:ext>
            </a:extLst>
          </p:cNvPr>
          <p:cNvSpPr txBox="1"/>
          <p:nvPr userDrawn="1"/>
        </p:nvSpPr>
        <p:spPr>
          <a:xfrm>
            <a:off x="10656130" y="6121053"/>
            <a:ext cx="1535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Issue date </a:t>
            </a:r>
          </a:p>
          <a:p>
            <a:pPr algn="ctr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21</a:t>
            </a:r>
            <a:r>
              <a:rPr lang="en-GB" baseline="30000" dirty="0">
                <a:solidFill>
                  <a:schemeClr val="bg1">
                    <a:lumMod val="85000"/>
                  </a:schemeClr>
                </a:solidFill>
              </a:rPr>
              <a:t>st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 June 2024</a:t>
            </a:r>
          </a:p>
        </p:txBody>
      </p:sp>
    </p:spTree>
    <p:extLst>
      <p:ext uri="{BB962C8B-B14F-4D97-AF65-F5344CB8AC3E}">
        <p14:creationId xmlns:p14="http://schemas.microsoft.com/office/powerpoint/2010/main" val="2192965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97F04-F34A-23BD-B1FF-FAC6109E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587F3-3DAB-E513-F152-438B28E3A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8D29-F137-9E47-9BA2-D8BDCBA3D4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BE6D07-76A4-1DA4-EBB4-29C405BC4B29}"/>
              </a:ext>
            </a:extLst>
          </p:cNvPr>
          <p:cNvSpPr/>
          <p:nvPr userDrawn="1"/>
        </p:nvSpPr>
        <p:spPr>
          <a:xfrm>
            <a:off x="95251" y="349438"/>
            <a:ext cx="11482667" cy="1812598"/>
          </a:xfrm>
          <a:prstGeom prst="rect">
            <a:avLst/>
          </a:prstGeom>
          <a:solidFill>
            <a:srgbClr val="1F2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389D777-108C-D369-3056-C1DA52CE8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997" y="592957"/>
            <a:ext cx="1053674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0E1858-A4F2-ECE1-7FB6-A3892C64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477" y="2477953"/>
            <a:ext cx="10868441" cy="3634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5976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97F04-F34A-23BD-B1FF-FAC6109E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587F3-3DAB-E513-F152-438B28E3A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8D29-F137-9E47-9BA2-D8BDCBA3D4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BE6D07-76A4-1DA4-EBB4-29C405BC4B29}"/>
              </a:ext>
            </a:extLst>
          </p:cNvPr>
          <p:cNvSpPr/>
          <p:nvPr userDrawn="1"/>
        </p:nvSpPr>
        <p:spPr>
          <a:xfrm>
            <a:off x="101601" y="349438"/>
            <a:ext cx="11476319" cy="1812598"/>
          </a:xfrm>
          <a:prstGeom prst="rect">
            <a:avLst/>
          </a:prstGeom>
          <a:solidFill>
            <a:srgbClr val="1F2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389D777-108C-D369-3056-C1DA52CE8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997" y="592957"/>
            <a:ext cx="1044903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0E1858-A4F2-ECE1-7FB6-A3892C64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476" y="2477953"/>
            <a:ext cx="5295907" cy="3634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806F4B4-AB78-5493-FE99-AF7D610CA44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2012" y="2477953"/>
            <a:ext cx="5295907" cy="3634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8905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815350-F5FF-A98C-8709-E401C20AE9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79704" y="0"/>
            <a:ext cx="5612296" cy="603773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5A400F-1C6C-2459-ACC9-E899AF974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2BFF08-AE36-C31D-E8B2-DCC1A1C88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8D29-F137-9E47-9BA2-D8BDCBA3D4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405FB4-6DB2-4C94-E4BE-35D8FDE77096}"/>
              </a:ext>
            </a:extLst>
          </p:cNvPr>
          <p:cNvSpPr/>
          <p:nvPr userDrawn="1"/>
        </p:nvSpPr>
        <p:spPr>
          <a:xfrm>
            <a:off x="101601" y="631826"/>
            <a:ext cx="6478104" cy="2299634"/>
          </a:xfrm>
          <a:prstGeom prst="rect">
            <a:avLst/>
          </a:prstGeom>
          <a:solidFill>
            <a:srgbClr val="1F2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00292D1-7165-1640-EA37-0229FC9F7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24" y="1118863"/>
            <a:ext cx="549718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D80768D-1B40-7A54-C3D1-01CD1860064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30625" y="3127654"/>
            <a:ext cx="5428129" cy="291007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2558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F0BB52C-9317-C3AA-4AED-FA336BEDB5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6666" y="2865333"/>
            <a:ext cx="2938671" cy="11273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408681-FE6F-E80A-5EF9-8D2C3B086F37}"/>
              </a:ext>
            </a:extLst>
          </p:cNvPr>
          <p:cNvSpPr/>
          <p:nvPr userDrawn="1"/>
        </p:nvSpPr>
        <p:spPr>
          <a:xfrm rot="5400000">
            <a:off x="-3404566" y="3376406"/>
            <a:ext cx="6894443" cy="105189"/>
          </a:xfrm>
          <a:prstGeom prst="rect">
            <a:avLst/>
          </a:prstGeom>
          <a:solidFill>
            <a:srgbClr val="ED2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80168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34B54-DDE1-E56A-4166-FB8EC6117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937" y="877890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97753-BCC5-C088-F24C-D36BB02DC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0937" y="375761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648B9C2-29C0-2F7C-6D3A-AF763CC86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79474" y="6331638"/>
            <a:ext cx="79844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118D29-F137-9E47-9BA2-D8BDCBA3D4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D5E525-34BB-5FD4-3412-93E09D7EB3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243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bg>
      <p:bgPr>
        <a:solidFill>
          <a:srgbClr val="1F2D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34B54-DDE1-E56A-4166-FB8EC6117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938" y="877890"/>
            <a:ext cx="10594735" cy="2852737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97753-BCC5-C088-F24C-D36BB02DC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0938" y="3757615"/>
            <a:ext cx="1059473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0E60B2F-3786-F217-355D-550DDA508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7228" y="6330951"/>
            <a:ext cx="79844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118D29-F137-9E47-9BA2-D8BDCBA3D4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C0787-3D37-3B7A-335B-645FE10C146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02A41B-F6F9-146B-8B69-4AF0B430A3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580" t="-70282" r="-6933" b="-187871"/>
          <a:stretch/>
        </p:blipFill>
        <p:spPr>
          <a:xfrm>
            <a:off x="250826" y="6161419"/>
            <a:ext cx="2978151" cy="7252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D40446-6B7D-61EC-74E2-F0B905DF172E}"/>
              </a:ext>
            </a:extLst>
          </p:cNvPr>
          <p:cNvSpPr/>
          <p:nvPr userDrawn="1"/>
        </p:nvSpPr>
        <p:spPr>
          <a:xfrm rot="5400000">
            <a:off x="-3404566" y="3376406"/>
            <a:ext cx="6894443" cy="105189"/>
          </a:xfrm>
          <a:prstGeom prst="rect">
            <a:avLst/>
          </a:prstGeom>
          <a:solidFill>
            <a:srgbClr val="ED2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6189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D0CFA-BC2B-B454-F0AC-A817779AB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5E3FD-9F98-3A76-DD09-050C3179D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55D0F-30F2-66E3-16A9-B39FCF304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BCA72-B810-009C-36F0-81EDC0601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8D29-F137-9E47-9BA2-D8BDCBA3D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12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232B2-558F-C45E-537D-47D94869B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760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C356DF-45C8-9701-B881-062CDD398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0B465A-D006-9F49-BB1D-AA6B29E06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8D29-F137-9E47-9BA2-D8BDCBA3D41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5FCCE8C-B3D3-6BDE-E80C-7F24A705B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2588"/>
            <a:ext cx="5247571" cy="39900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DA6820E-5811-0BED-1FF1-4FFB738701B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1493" y="1822588"/>
            <a:ext cx="5247571" cy="39900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95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D0CFA-BC2B-B454-F0AC-A817779AB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5E3FD-9F98-3A76-DD09-050C3179D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7"/>
            <a:ext cx="10739719" cy="4319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55D0F-30F2-66E3-16A9-B39FCF304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BCA72-B810-009C-36F0-81EDC0601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8D29-F137-9E47-9BA2-D8BDCBA3D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3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386C5-627F-C6FA-0B8F-B9E5F665B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B045B9-62EF-3032-45D4-EA314B324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0FDE73-F534-7406-89E1-32184B885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8D29-F137-9E47-9BA2-D8BDCBA3D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2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FC58964-8C30-1A9C-83A0-EE4D808C09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391" y="1"/>
            <a:ext cx="6432573" cy="605117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B045B9-62EF-3032-45D4-EA314B324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0FDE73-F534-7406-89E1-32184B885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8D29-F137-9E47-9BA2-D8BDCBA3D41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6E7D61-2F3D-856F-514E-7F82D1F49036}"/>
              </a:ext>
            </a:extLst>
          </p:cNvPr>
          <p:cNvSpPr/>
          <p:nvPr userDrawn="1"/>
        </p:nvSpPr>
        <p:spPr>
          <a:xfrm>
            <a:off x="6531963" y="1904814"/>
            <a:ext cx="5703384" cy="2764165"/>
          </a:xfrm>
          <a:prstGeom prst="rect">
            <a:avLst/>
          </a:prstGeom>
          <a:solidFill>
            <a:srgbClr val="1F2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0386C5-627F-C6FA-0B8F-B9E5F665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5071" y="2624114"/>
            <a:ext cx="468284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4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FC58964-8C30-1A9C-83A0-EE4D808C09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452" y="2"/>
            <a:ext cx="6442511" cy="603772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B045B9-62EF-3032-45D4-EA314B324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0FDE73-F534-7406-89E1-32184B885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8D29-F137-9E47-9BA2-D8BDCBA3D41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6E7D61-2F3D-856F-514E-7F82D1F49036}"/>
              </a:ext>
            </a:extLst>
          </p:cNvPr>
          <p:cNvSpPr/>
          <p:nvPr userDrawn="1"/>
        </p:nvSpPr>
        <p:spPr>
          <a:xfrm>
            <a:off x="6531963" y="631826"/>
            <a:ext cx="5703384" cy="2299634"/>
          </a:xfrm>
          <a:prstGeom prst="rect">
            <a:avLst/>
          </a:prstGeom>
          <a:solidFill>
            <a:srgbClr val="1F2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0386C5-627F-C6FA-0B8F-B9E5F665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17" y="1118863"/>
            <a:ext cx="477070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49064DE-6447-57CF-AE7A-C3C58FC23F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7217" y="3127656"/>
            <a:ext cx="4770703" cy="2910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6455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BDB39412-20C6-09B8-567F-A74FE182F9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710" y="6137988"/>
            <a:ext cx="2950607" cy="62467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76FCEF-C120-65D5-8841-79C2D5180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7397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17003B-C97A-E873-8694-FB7CB8590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7"/>
            <a:ext cx="10739719" cy="4312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BC920-1CD7-99AD-3F2D-B8E7D5B500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0212" y="6331638"/>
            <a:ext cx="5115697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3E675-B2C6-6DB5-8C36-708C91EA9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79474" y="6331638"/>
            <a:ext cx="79844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118D29-F137-9E47-9BA2-D8BDCBA3D4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0E806B-F177-2EB0-DB98-7793D3669E69}"/>
              </a:ext>
            </a:extLst>
          </p:cNvPr>
          <p:cNvSpPr/>
          <p:nvPr userDrawn="1"/>
        </p:nvSpPr>
        <p:spPr>
          <a:xfrm rot="5400000">
            <a:off x="-3400976" y="3376406"/>
            <a:ext cx="6894443" cy="105189"/>
          </a:xfrm>
          <a:prstGeom prst="rect">
            <a:avLst/>
          </a:prstGeom>
          <a:solidFill>
            <a:srgbClr val="ED2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0041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50" r:id="rId4"/>
    <p:sldLayoutId id="2147483652" r:id="rId5"/>
    <p:sldLayoutId id="2147483664" r:id="rId6"/>
    <p:sldLayoutId id="2147483654" r:id="rId7"/>
    <p:sldLayoutId id="2147483661" r:id="rId8"/>
    <p:sldLayoutId id="2147483662" r:id="rId9"/>
    <p:sldLayoutId id="2147483655" r:id="rId10"/>
    <p:sldLayoutId id="2147483665" r:id="rId11"/>
    <p:sldLayoutId id="2147483657" r:id="rId12"/>
    <p:sldLayoutId id="2147483666" r:id="rId13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8595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jpeg"/><Relationship Id="rId7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BA149F-BAC8-3865-BF7C-10D5851AE5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5" b="95912" l="2955" r="96809">
                        <a14:foregroundMark x1="24291" y1="22034" x2="28546" y2="6281"/>
                        <a14:foregroundMark x1="28546" y1="6281" x2="40839" y2="6082"/>
                        <a14:foregroundMark x1="40839" y1="6082" x2="50887" y2="6979"/>
                        <a14:foregroundMark x1="50887" y1="6979" x2="30319" y2="5085"/>
                        <a14:foregroundMark x1="30319" y1="5085" x2="24291" y2="6381"/>
                        <a14:foregroundMark x1="89539" y1="47956" x2="89362" y2="64905"/>
                        <a14:foregroundMark x1="89362" y1="64905" x2="89775" y2="48056"/>
                        <a14:foregroundMark x1="89775" y1="48056" x2="96927" y2="48953"/>
                        <a14:foregroundMark x1="56915" y1="89232" x2="47400" y2="95912"/>
                        <a14:foregroundMark x1="47400" y1="95912" x2="55024" y2="86740"/>
                        <a14:foregroundMark x1="12884" y1="72283" x2="2955" y2="71186"/>
                        <a14:foregroundMark x1="2955" y1="71186" x2="11584" y2="732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8162" y="2203307"/>
            <a:ext cx="4820992" cy="2857733"/>
          </a:xfrm>
          <a:prstGeom prst="rect">
            <a:avLst/>
          </a:prstGeom>
          <a:effectLst/>
        </p:spPr>
      </p:pic>
      <p:sp>
        <p:nvSpPr>
          <p:cNvPr id="25" name="Title 24">
            <a:extLst>
              <a:ext uri="{FF2B5EF4-FFF2-40B4-BE49-F238E27FC236}">
                <a16:creationId xmlns:a16="http://schemas.microsoft.com/office/drawing/2014/main" id="{887D10C3-7C72-CB12-A509-D0FD00FE8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541" y="1211843"/>
            <a:ext cx="10515600" cy="285273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3600" dirty="0"/>
              <a:t>WANNER™ HYDRA-CELL</a:t>
            </a:r>
            <a:r>
              <a:rPr lang="en-US" sz="3600" baseline="30000" dirty="0"/>
              <a:t>®</a:t>
            </a:r>
            <a:r>
              <a:rPr lang="en-US" sz="3600" dirty="0"/>
              <a:t> PRO | T&amp;Q SERIES</a:t>
            </a:r>
            <a:br>
              <a:rPr lang="en-US" sz="3600" dirty="0"/>
            </a:br>
            <a:br>
              <a:rPr lang="en-US" sz="3600" dirty="0"/>
            </a:br>
            <a:r>
              <a:rPr lang="en-US" b="1" dirty="0"/>
              <a:t>Pump Replacement </a:t>
            </a:r>
            <a:br>
              <a:rPr lang="en-US" b="1" dirty="0"/>
            </a:br>
            <a:r>
              <a:rPr lang="en-US" dirty="0"/>
              <a:t>Selling Strategy</a:t>
            </a:r>
          </a:p>
        </p:txBody>
      </p:sp>
    </p:spTree>
    <p:extLst>
      <p:ext uri="{BB962C8B-B14F-4D97-AF65-F5344CB8AC3E}">
        <p14:creationId xmlns:p14="http://schemas.microsoft.com/office/powerpoint/2010/main" val="2601059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B63BBD-5D80-54D0-E22C-AC2A779BD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Pump Replacement Selling Strategy | Wanner Hydra-Cell Pro T &amp; Q Series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64AE784-BABE-6328-7661-9817207FE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8D29-F137-9E47-9BA2-D8BDCBA3D41E}" type="slidenum">
              <a:rPr lang="en-US" smtClean="0"/>
              <a:t>10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F97EDD-0DAA-07A9-52E0-5737507187E2}"/>
              </a:ext>
            </a:extLst>
          </p:cNvPr>
          <p:cNvSpPr txBox="1">
            <a:spLocks/>
          </p:cNvSpPr>
          <p:nvPr/>
        </p:nvSpPr>
        <p:spPr>
          <a:xfrm>
            <a:off x="838200" y="517527"/>
            <a:ext cx="107397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HYDRA-CELL PRO | T &amp; Q SERIES</a:t>
            </a:r>
            <a:br>
              <a:rPr lang="en-US" sz="1050" dirty="0"/>
            </a:br>
            <a:r>
              <a:rPr lang="en-US" sz="4500" dirty="0"/>
              <a:t>TCO Case Study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CBAC732-E747-133A-8743-EC5A8626E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030763"/>
              </p:ext>
            </p:extLst>
          </p:nvPr>
        </p:nvGraphicFramePr>
        <p:xfrm>
          <a:off x="838200" y="1815265"/>
          <a:ext cx="11114012" cy="4336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928">
                  <a:extLst>
                    <a:ext uri="{9D8B030D-6E8A-4147-A177-3AD203B41FA5}">
                      <a16:colId xmlns:a16="http://schemas.microsoft.com/office/drawing/2014/main" val="709725342"/>
                    </a:ext>
                  </a:extLst>
                </a:gridCol>
                <a:gridCol w="2038472">
                  <a:extLst>
                    <a:ext uri="{9D8B030D-6E8A-4147-A177-3AD203B41FA5}">
                      <a16:colId xmlns:a16="http://schemas.microsoft.com/office/drawing/2014/main" val="883602194"/>
                    </a:ext>
                  </a:extLst>
                </a:gridCol>
                <a:gridCol w="2074333">
                  <a:extLst>
                    <a:ext uri="{9D8B030D-6E8A-4147-A177-3AD203B41FA5}">
                      <a16:colId xmlns:a16="http://schemas.microsoft.com/office/drawing/2014/main" val="814402394"/>
                    </a:ext>
                  </a:extLst>
                </a:gridCol>
                <a:gridCol w="1775279">
                  <a:extLst>
                    <a:ext uri="{9D8B030D-6E8A-4147-A177-3AD203B41FA5}">
                      <a16:colId xmlns:a16="http://schemas.microsoft.com/office/drawing/2014/main" val="4174087127"/>
                    </a:ext>
                  </a:extLst>
                </a:gridCol>
              </a:tblGrid>
              <a:tr h="814887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Packed Plunger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Pump #1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Packed Plunger Pump #2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Hydra-Cell Pro</a:t>
                      </a:r>
                    </a:p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Series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851235"/>
                  </a:ext>
                </a:extLst>
              </a:tr>
              <a:tr h="629096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Corrective Maintenance Cost</a:t>
                      </a:r>
                    </a:p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(Breakdown events; includes labor @$100 per hour + parts)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$33,000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$44,940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$6,441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2122751"/>
                  </a:ext>
                </a:extLst>
              </a:tr>
              <a:tr h="601119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Preventive Maintenance Cost</a:t>
                      </a:r>
                    </a:p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(Includes labor @$100 per hour, spare parts)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$24,816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$17,196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$12,582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9031749"/>
                  </a:ext>
                </a:extLst>
              </a:tr>
              <a:tr h="601119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Cost</a:t>
                      </a:r>
                    </a:p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(8,760 working hours per year @$0.15 per KWh)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$35,478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$35,478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$35,478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390484"/>
                  </a:ext>
                </a:extLst>
              </a:tr>
              <a:tr h="601119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Acquisition Cost</a:t>
                      </a:r>
                    </a:p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(Including pump and driver skid)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$84,950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$65,674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$76,302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7207130"/>
                  </a:ext>
                </a:extLst>
              </a:tr>
              <a:tr h="583708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Cost per Pump (3 years)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ED27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$178,244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ED27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$163,288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$130,803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4103042"/>
                  </a:ext>
                </a:extLst>
              </a:tr>
              <a:tr h="505051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Hydra-Cell Pro Saving by Pump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$47,441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$32,485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016323"/>
                  </a:ext>
                </a:extLst>
              </a:tr>
            </a:tbl>
          </a:graphicData>
        </a:graphic>
      </p:graphicFrame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D17D1CE-26F7-0F03-A974-FE990E8389B9}"/>
              </a:ext>
            </a:extLst>
          </p:cNvPr>
          <p:cNvSpPr txBox="1">
            <a:spLocks/>
          </p:cNvSpPr>
          <p:nvPr/>
        </p:nvSpPr>
        <p:spPr>
          <a:xfrm>
            <a:off x="909844" y="1815265"/>
            <a:ext cx="5186156" cy="7924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Life cycle cost of ownership; 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Polymer Injection Pumps acquisition + 3 years of operation</a:t>
            </a:r>
            <a:endParaRPr lang="en-US" sz="1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9365F3-DCEF-2595-D412-44CDE9A92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100" y="5666068"/>
            <a:ext cx="1316477" cy="4753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4C3174-4D37-60BF-88AB-48CBFE78E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364" y="5666068"/>
            <a:ext cx="1316477" cy="47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74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240F8C-16A4-FEA3-479F-F2BABBFC3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Pump Replacement Selling Strategy | </a:t>
            </a:r>
            <a:r>
              <a:rPr lang="en-US" dirty="0" err="1"/>
              <a:t>Wanner</a:t>
            </a:r>
            <a:r>
              <a:rPr lang="en-US" dirty="0"/>
              <a:t> Hydra-Cell Pro T &amp; Q Series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F97879-496E-5FFA-0DBD-F77D71071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8D29-F137-9E47-9BA2-D8BDCBA3D41E}" type="slidenum">
              <a:rPr lang="en-US" smtClean="0"/>
              <a:t>11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CB0DB60-355E-73D1-D428-AAEEDC26BF34}"/>
              </a:ext>
            </a:extLst>
          </p:cNvPr>
          <p:cNvSpPr txBox="1">
            <a:spLocks/>
          </p:cNvSpPr>
          <p:nvPr/>
        </p:nvSpPr>
        <p:spPr>
          <a:xfrm>
            <a:off x="838200" y="517527"/>
            <a:ext cx="107397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REPLACEMENT OPPORTUNITIES</a:t>
            </a:r>
            <a:br>
              <a:rPr lang="en-US" dirty="0"/>
            </a:br>
            <a:r>
              <a:rPr lang="en-US" dirty="0"/>
              <a:t>Key Industries &amp; Applications</a:t>
            </a:r>
            <a:endParaRPr lang="en-US" sz="45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A366A4C-A8EA-527C-687D-6D3809FA85B7}"/>
              </a:ext>
            </a:extLst>
          </p:cNvPr>
          <p:cNvSpPr txBox="1">
            <a:spLocks/>
          </p:cNvSpPr>
          <p:nvPr/>
        </p:nvSpPr>
        <p:spPr>
          <a:xfrm>
            <a:off x="937593" y="2093983"/>
            <a:ext cx="3385929" cy="36110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Helvetica" pitchFamily="2" charset="0"/>
                <a:ea typeface="PMingLiU" panose="02020500000000000000" pitchFamily="18" charset="-120"/>
                <a:cs typeface="Times New Roman" panose="02020603050405020304" pitchFamily="18" charset="0"/>
              </a:rPr>
              <a:t>Oil &amp; Gas</a:t>
            </a:r>
          </a:p>
          <a:p>
            <a:pPr>
              <a:spcBef>
                <a:spcPts val="0"/>
              </a:spcBef>
              <a:buFont typeface="System Font Regular"/>
              <a:buChar char="-"/>
            </a:pPr>
            <a:r>
              <a:rPr lang="en-US" sz="2000" dirty="0">
                <a:latin typeface="Helvetica Light" panose="020B0403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Pumping NGLs </a:t>
            </a:r>
            <a:endParaRPr lang="en-US" sz="2000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Helvetica Light" panose="020B040302020202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We handle high suction pressures to maintain liquid state</a:t>
            </a:r>
            <a:endParaRPr lang="en-US" sz="1800" dirty="0">
              <a:latin typeface="Calibri" panose="020F050202020403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Helvetica Light" panose="020B040302020202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Zero emissions (fines served </a:t>
            </a:r>
            <a:r>
              <a:rPr lang="en-US" sz="1600" dirty="0">
                <a:latin typeface="Helvetica Light" panose="020B040302020202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for any leaks)</a:t>
            </a:r>
            <a:endParaRPr lang="en-US" sz="2000" dirty="0">
              <a:latin typeface="Calibri" panose="020F050202020403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System Font Regular"/>
              <a:buChar char="-"/>
            </a:pPr>
            <a:r>
              <a:rPr lang="en-US" sz="2000" dirty="0">
                <a:latin typeface="Helvetica Light" panose="020B0403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CO</a:t>
            </a:r>
            <a:r>
              <a:rPr lang="en-US" sz="2000" baseline="-25000" dirty="0">
                <a:latin typeface="Helvetica Light" panose="020B0403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Helvetica Light" panose="020B0403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(future opportunity)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Helvetica" pitchFamily="2" charset="0"/>
                <a:ea typeface="PMingLiU" panose="02020500000000000000" pitchFamily="18" charset="-120"/>
                <a:cs typeface="Times New Roman" panose="02020603050405020304" pitchFamily="18" charset="0"/>
              </a:rPr>
              <a:t>Companies with </a:t>
            </a:r>
            <a:br>
              <a:rPr lang="en-US" sz="2000" b="1" dirty="0">
                <a:latin typeface="Helvetica" pitchFamily="2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r>
              <a:rPr lang="en-US" sz="2000" b="1" dirty="0">
                <a:latin typeface="Helvetica" pitchFamily="2" charset="0"/>
                <a:ea typeface="PMingLiU" panose="02020500000000000000" pitchFamily="18" charset="-120"/>
                <a:cs typeface="Times New Roman" panose="02020603050405020304" pitchFamily="18" charset="0"/>
              </a:rPr>
              <a:t>ISO 14001 EMS initiatives</a:t>
            </a:r>
            <a:endParaRPr lang="en-US" sz="2000" dirty="0">
              <a:latin typeface="Helvetica Light" panose="020B0403020202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2A4746F-AADE-7B86-FD3B-B653864C363E}"/>
              </a:ext>
            </a:extLst>
          </p:cNvPr>
          <p:cNvSpPr txBox="1">
            <a:spLocks/>
          </p:cNvSpPr>
          <p:nvPr/>
        </p:nvSpPr>
        <p:spPr>
          <a:xfrm>
            <a:off x="4555436" y="2093983"/>
            <a:ext cx="3455503" cy="3680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Helvetica" pitchFamily="2" charset="0"/>
                <a:ea typeface="PMingLiU" panose="02020500000000000000" pitchFamily="18" charset="-120"/>
                <a:cs typeface="Times New Roman" panose="02020603050405020304" pitchFamily="18" charset="0"/>
              </a:rPr>
              <a:t>Steel Mills</a:t>
            </a:r>
            <a:endParaRPr lang="en-US" sz="2000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Century Gothic" panose="020B0502020202020204" pitchFamily="34" charset="0"/>
              <a:buChar char="-"/>
            </a:pPr>
            <a:r>
              <a:rPr lang="en-US" sz="2000" dirty="0">
                <a:latin typeface="Helvetica Light" panose="020B040302020202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Descaling &amp; Pickling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Helvetica" pitchFamily="2" charset="0"/>
                <a:ea typeface="PMingLiU" panose="02020500000000000000" pitchFamily="18" charset="-120"/>
                <a:cs typeface="Times New Roman" panose="02020603050405020304" pitchFamily="18" charset="0"/>
              </a:rPr>
              <a:t>Power Plants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System Font Regular"/>
              <a:buChar char="-"/>
            </a:pPr>
            <a:r>
              <a:rPr lang="en-US" sz="2000" dirty="0">
                <a:latin typeface="Helvetica Light" panose="020B0403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O</a:t>
            </a:r>
            <a:r>
              <a:rPr lang="en-US" sz="2000" dirty="0">
                <a:effectLst/>
                <a:latin typeface="Helvetica Light" panose="020B0403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xygen scavenging in high-pressure steam lines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Helvetica" pitchFamily="2" charset="0"/>
                <a:ea typeface="PMingLiU" panose="02020500000000000000" pitchFamily="18" charset="-120"/>
                <a:cs typeface="Times New Roman" panose="02020603050405020304" pitchFamily="18" charset="0"/>
              </a:rPr>
              <a:t>Washdown/Cleaning</a:t>
            </a:r>
            <a:endParaRPr lang="en-US" sz="2000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Century Gothic" panose="020B0502020202020204" pitchFamily="34" charset="0"/>
              <a:buChar char="-"/>
            </a:pPr>
            <a:r>
              <a:rPr lang="en-US" sz="2000" dirty="0">
                <a:effectLst/>
                <a:latin typeface="Helvetica Light" panose="020B0403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80-90c with chemicals (tanks, seals, compressor blades)</a:t>
            </a:r>
            <a:endParaRPr lang="en-US" sz="2000" dirty="0">
              <a:latin typeface="Helvetica Light" panose="020B040302020202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Helvetica" pitchFamily="2" charset="0"/>
                <a:ea typeface="PMingLiU" panose="02020500000000000000" pitchFamily="18" charset="-120"/>
                <a:cs typeface="Times New Roman" panose="02020603050405020304" pitchFamily="18" charset="0"/>
              </a:rPr>
              <a:t>Fertilizer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System Font Regular"/>
              <a:buChar char="-"/>
            </a:pPr>
            <a:r>
              <a:rPr lang="en-US" sz="2000" dirty="0">
                <a:latin typeface="Helvetica Light" panose="020B0403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Anhydrous Ammonia Urea</a:t>
            </a:r>
            <a:endParaRPr lang="en-US" sz="2000" dirty="0">
              <a:latin typeface="Helvetica Light" panose="020B040302020202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3E8C365-DC2B-4F70-D7D9-87A142164E18}"/>
              </a:ext>
            </a:extLst>
          </p:cNvPr>
          <p:cNvSpPr txBox="1">
            <a:spLocks/>
          </p:cNvSpPr>
          <p:nvPr/>
        </p:nvSpPr>
        <p:spPr>
          <a:xfrm>
            <a:off x="8193158" y="2093983"/>
            <a:ext cx="3455503" cy="3680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Helvetica" pitchFamily="2" charset="0"/>
                <a:ea typeface="PMingLiU" panose="02020500000000000000" pitchFamily="18" charset="-120"/>
                <a:cs typeface="Times New Roman" panose="02020603050405020304" pitchFamily="18" charset="0"/>
              </a:rPr>
              <a:t>General Industrial</a:t>
            </a:r>
            <a:endParaRPr lang="en-US" sz="2000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en-US" sz="2000" dirty="0">
                <a:latin typeface="Helvetica Light" panose="020B040302020202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Displacing aged incumbent pumps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en-US" sz="2000" dirty="0">
                <a:latin typeface="Helvetica Light" panose="020B040302020202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Discontinued pumps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Century Gothic" panose="020B0502020202020204" pitchFamily="34" charset="0"/>
              <a:buChar char="-"/>
            </a:pPr>
            <a:r>
              <a:rPr lang="en-US" sz="2000" dirty="0">
                <a:latin typeface="Helvetica Light" panose="020B040302020202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Pumps with parts shortages / backorders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Helvetica" pitchFamily="2" charset="0"/>
                <a:ea typeface="PMingLiU" panose="02020500000000000000" pitchFamily="18" charset="-120"/>
                <a:cs typeface="Times New Roman" panose="02020603050405020304" pitchFamily="18" charset="0"/>
              </a:rPr>
              <a:t>Multiple Industries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System Font Regular"/>
              <a:buChar char="-"/>
            </a:pPr>
            <a:r>
              <a:rPr lang="en-US" sz="2000" dirty="0">
                <a:latin typeface="Helvetica Light" panose="020B0403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Spray Drying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>
              <a:latin typeface="Helvetica Light" panose="020B040302020202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Century Gothic" panose="020B0502020202020204" pitchFamily="34" charset="0"/>
              <a:buChar char="-"/>
            </a:pPr>
            <a:endParaRPr lang="en-US" sz="2000" dirty="0">
              <a:latin typeface="Helvetica Light" panose="020B040302020202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823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771B16A5-241F-AD45-5985-897D2E2BDD15}"/>
              </a:ext>
            </a:extLst>
          </p:cNvPr>
          <p:cNvSpPr/>
          <p:nvPr/>
        </p:nvSpPr>
        <p:spPr>
          <a:xfrm>
            <a:off x="446225" y="3500424"/>
            <a:ext cx="11516124" cy="3766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B63BBD-5D80-54D0-E22C-AC2A779BD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Pump Replacement Selling Strategy | Wanner Hydra-Cell Pro T &amp; Q Series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64AE784-BABE-6328-7661-9817207FE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8D29-F137-9E47-9BA2-D8BDCBA3D41E}" type="slidenum">
              <a:rPr lang="en-US" smtClean="0"/>
              <a:t>12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F97EDD-0DAA-07A9-52E0-5737507187E2}"/>
              </a:ext>
            </a:extLst>
          </p:cNvPr>
          <p:cNvSpPr txBox="1">
            <a:spLocks/>
          </p:cNvSpPr>
          <p:nvPr/>
        </p:nvSpPr>
        <p:spPr>
          <a:xfrm>
            <a:off x="838200" y="517527"/>
            <a:ext cx="107397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WANNER HYDRA-CELL PRO | T &amp; Q SERIES</a:t>
            </a:r>
            <a:br>
              <a:rPr lang="en-US" dirty="0"/>
            </a:br>
            <a:r>
              <a:rPr lang="en-US" dirty="0"/>
              <a:t>Product </a:t>
            </a:r>
            <a:r>
              <a:rPr lang="en-US" sz="4500" dirty="0"/>
              <a:t>Portfolio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131881-A09C-B69E-5419-D0E3D7C89C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2107" y="1674232"/>
            <a:ext cx="2049474" cy="1736565"/>
          </a:xfrm>
          <a:prstGeom prst="rect">
            <a:avLst/>
          </a:prstGeom>
        </p:spPr>
      </p:pic>
      <p:pic>
        <p:nvPicPr>
          <p:cNvPr id="14" name="Picture 13" descr="A close-up of a circuit board&#10;&#10;Description automatically generated with low confidence">
            <a:extLst>
              <a:ext uri="{FF2B5EF4-FFF2-40B4-BE49-F238E27FC236}">
                <a16:creationId xmlns:a16="http://schemas.microsoft.com/office/drawing/2014/main" id="{A53FC20F-113F-8629-7A97-4B01319F8B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6598" y="1674232"/>
            <a:ext cx="2365751" cy="1678568"/>
          </a:xfrm>
          <a:prstGeom prst="rect">
            <a:avLst/>
          </a:prstGeom>
        </p:spPr>
      </p:pic>
      <p:pic>
        <p:nvPicPr>
          <p:cNvPr id="18" name="Picture 17" descr="A close-up of a machine&#10;&#10;Description automatically generated">
            <a:extLst>
              <a:ext uri="{FF2B5EF4-FFF2-40B4-BE49-F238E27FC236}">
                <a16:creationId xmlns:a16="http://schemas.microsoft.com/office/drawing/2014/main" id="{A825CD5F-D398-F492-BE0F-173B4BFDAB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" b="94651" l="1340" r="97534">
                        <a14:foregroundMark x1="51635" y1="8547" x2="17212" y2="9535"/>
                        <a14:foregroundMark x1="17212" y1="9535" x2="19625" y2="8547"/>
                        <a14:foregroundMark x1="49491" y1="6570" x2="58606" y2="10872"/>
                        <a14:foregroundMark x1="86917" y1="17791" x2="90134" y2="36337"/>
                        <a14:foregroundMark x1="90134" y1="36337" x2="83861" y2="41570"/>
                        <a14:foregroundMark x1="90563" y1="50465" x2="95603" y2="68605"/>
                        <a14:foregroundMark x1="95603" y1="68605" x2="81984" y2="83605"/>
                        <a14:foregroundMark x1="81984" y1="83605" x2="49169" y2="88430"/>
                        <a14:foregroundMark x1="98177" y1="75233" x2="60643" y2="93314"/>
                        <a14:foregroundMark x1="60643" y1="93314" x2="13083" y2="33140"/>
                        <a14:foregroundMark x1="13083" y1="33140" x2="25576" y2="18314"/>
                        <a14:foregroundMark x1="25576" y1="18314" x2="44236" y2="15930"/>
                        <a14:foregroundMark x1="44236" y1="15930" x2="61877" y2="16628"/>
                        <a14:foregroundMark x1="61877" y1="16628" x2="75174" y2="32791"/>
                        <a14:foregroundMark x1="75174" y1="32791" x2="77158" y2="44884"/>
                        <a14:foregroundMark x1="5040" y1="30349" x2="21448" y2="22558"/>
                        <a14:foregroundMark x1="21448" y1="22558" x2="24826" y2="22733"/>
                        <a14:foregroundMark x1="2895" y1="24709" x2="1340" y2="44884"/>
                        <a14:foregroundMark x1="1340" y1="44884" x2="23324" y2="44360"/>
                        <a14:foregroundMark x1="23324" y1="44360" x2="31421" y2="20349"/>
                        <a14:foregroundMark x1="31421" y1="20349" x2="28150" y2="14186"/>
                        <a14:foregroundMark x1="41877" y1="22093" x2="22091" y2="24128"/>
                        <a14:foregroundMark x1="22091" y1="24128" x2="42949" y2="36802"/>
                        <a14:foregroundMark x1="42949" y1="36802" x2="60000" y2="21453"/>
                        <a14:foregroundMark x1="60000" y1="21453" x2="59839" y2="21105"/>
                        <a14:foregroundMark x1="38231" y1="27035" x2="25147" y2="27035"/>
                        <a14:foregroundMark x1="14477" y1="21453" x2="1984" y2="22733"/>
                        <a14:foregroundMark x1="1662" y1="24070" x2="1394" y2="30349"/>
                        <a14:foregroundMark x1="27560" y1="55116" x2="35764" y2="65988"/>
                        <a14:foregroundMark x1="5040" y1="27384" x2="15067" y2="27674"/>
                        <a14:foregroundMark x1="41555" y1="75233" x2="47828" y2="92849"/>
                        <a14:foregroundMark x1="47828" y1="92849" x2="59517" y2="91105"/>
                        <a14:foregroundMark x1="48257" y1="93721" x2="58016" y2="94709"/>
                        <a14:foregroundMark x1="88150" y1="85116" x2="97587" y2="75233"/>
                        <a14:foregroundMark x1="95764" y1="80872" x2="93029" y2="82500"/>
                        <a14:foregroundMark x1="96944" y1="80174" x2="95764" y2="81512"/>
                        <a14:foregroundMark x1="17534" y1="46163" x2="40643" y2="83895"/>
                        <a14:foregroundMark x1="40643" y1="83895" x2="19088" y2="43837"/>
                        <a14:foregroundMark x1="19088" y1="43837" x2="42574" y2="77965"/>
                        <a14:foregroundMark x1="42574" y1="77965" x2="44290" y2="77849"/>
                        <a14:foregroundMark x1="41233" y1="86453" x2="50992" y2="86802"/>
                        <a14:foregroundMark x1="95764" y1="83488" x2="58874" y2="93721"/>
                        <a14:foregroundMark x1="58874" y1="93721" x2="77265" y2="92616"/>
                        <a14:foregroundMark x1="77265" y1="92616" x2="93995" y2="86279"/>
                        <a14:foregroundMark x1="93995" y1="86279" x2="67453" y2="94360"/>
                        <a14:foregroundMark x1="64075" y1="94709" x2="45952" y2="93837"/>
                        <a14:foregroundMark x1="45952" y1="93837" x2="60751" y2="93372"/>
                        <a14:foregroundMark x1="89062" y1="19767" x2="71743" y2="18837"/>
                        <a14:foregroundMark x1="71743" y1="18837" x2="69866" y2="14826"/>
                        <a14:foregroundMark x1="90563" y1="36279" x2="90563" y2="48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225" y="1805852"/>
            <a:ext cx="1837754" cy="16945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B68F0A-1330-C9B4-2B51-5E7A838419B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997" b="99317" l="4710" r="98028">
                        <a14:foregroundMark x1="21906" y1="9386" x2="56955" y2="512"/>
                        <a14:foregroundMark x1="56955" y1="512" x2="41073" y2="6997"/>
                        <a14:foregroundMark x1="41073" y1="6997" x2="57174" y2="7509"/>
                        <a14:foregroundMark x1="57174" y1="7509" x2="61336" y2="6997"/>
                        <a14:foregroundMark x1="62322" y1="9044" x2="63308" y2="8191"/>
                        <a14:foregroundMark x1="20482" y1="13652" x2="9200" y2="27986"/>
                        <a14:foregroundMark x1="9200" y1="27986" x2="21468" y2="31399"/>
                        <a14:foregroundMark x1="4819" y1="36519" x2="5805" y2="31741"/>
                        <a14:foregroundMark x1="16867" y1="35666" x2="25301" y2="55973"/>
                        <a14:foregroundMark x1="25301" y1="55973" x2="43154" y2="76451"/>
                        <a14:foregroundMark x1="43154" y1="76451" x2="44907" y2="81229"/>
                        <a14:foregroundMark x1="32092" y1="60068" x2="30559" y2="78157"/>
                        <a14:foregroundMark x1="26944" y1="78498" x2="57612" y2="92491"/>
                        <a14:foregroundMark x1="57612" y1="92491" x2="89266" y2="84130"/>
                        <a14:foregroundMark x1="89157" y1="84130" x2="40854" y2="99829"/>
                        <a14:foregroundMark x1="29025" y1="82253" x2="40197" y2="99829"/>
                        <a14:foregroundMark x1="29025" y1="82253" x2="41512" y2="94881"/>
                        <a14:foregroundMark x1="41512" y1="94881" x2="85433" y2="83276"/>
                        <a14:foregroundMark x1="85433" y1="83276" x2="95838" y2="66724"/>
                        <a14:foregroundMark x1="95838" y1="66724" x2="92552" y2="45051"/>
                        <a14:foregroundMark x1="92552" y1="45051" x2="98028" y2="67747"/>
                        <a14:foregroundMark x1="98028" y1="67747" x2="88280" y2="50341"/>
                        <a14:foregroundMark x1="88280" y1="50341" x2="87514" y2="44369"/>
                        <a14:foregroundMark x1="95290" y1="70307" x2="90800" y2="83618"/>
                        <a14:foregroundMark x1="96386" y1="65188" x2="94524" y2="75768"/>
                        <a14:foregroundMark x1="97809" y1="67065" x2="92333" y2="81229"/>
                        <a14:foregroundMark x1="92004" y1="31058" x2="92333" y2="25939"/>
                        <a14:foregroundMark x1="94743" y1="84300" x2="49617" y2="99829"/>
                        <a14:foregroundMark x1="86199" y1="85324" x2="49507" y2="99829"/>
                        <a14:foregroundMark x1="86309" y1="85324" x2="47426" y2="95734"/>
                        <a14:foregroundMark x1="53779" y1="93345" x2="41840" y2="99317"/>
                        <a14:foregroundMark x1="30011" y1="71843" x2="23549" y2="52218"/>
                        <a14:foregroundMark x1="23549" y1="52218" x2="30668" y2="73720"/>
                        <a14:foregroundMark x1="30668" y1="73720" x2="30559" y2="63652"/>
                        <a14:foregroundMark x1="17634" y1="38396" x2="13582" y2="40444"/>
                        <a14:foregroundMark x1="28478" y1="82082" x2="28806" y2="76109"/>
                        <a14:foregroundMark x1="31763" y1="88737" x2="27054" y2="67406"/>
                        <a14:foregroundMark x1="27054" y1="67406" x2="31325" y2="84300"/>
                        <a14:foregroundMark x1="19715" y1="45904" x2="20153" y2="43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7714" y="1674233"/>
            <a:ext cx="2506843" cy="1612442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7F61AA0-1FDC-7844-FB4D-A0F2E911AC44}"/>
              </a:ext>
            </a:extLst>
          </p:cNvPr>
          <p:cNvSpPr txBox="1">
            <a:spLocks/>
          </p:cNvSpPr>
          <p:nvPr/>
        </p:nvSpPr>
        <p:spPr>
          <a:xfrm>
            <a:off x="347738" y="3500424"/>
            <a:ext cx="2034727" cy="2589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kern="100" dirty="0">
                <a:solidFill>
                  <a:schemeClr val="bg1"/>
                </a:solidFill>
                <a:effectLst/>
                <a:ea typeface="Aptos" panose="020B0004020202020204" pitchFamily="34" charset="0"/>
              </a:rPr>
              <a:t>T60 Pro Series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kern="100" dirty="0">
                <a:ea typeface="Aptos" panose="020B0004020202020204" pitchFamily="34" charset="0"/>
              </a:rPr>
              <a:t>LOW PRESSURE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kern="100" dirty="0">
                <a:effectLst/>
                <a:ea typeface="Aptos" panose="020B0004020202020204" pitchFamily="34" charset="0"/>
              </a:rPr>
              <a:t>Max Flow: 93 gpm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kern="100" dirty="0">
                <a:ea typeface="Aptos" panose="020B0004020202020204" pitchFamily="34" charset="0"/>
              </a:rPr>
              <a:t>Max Pressure: 1000 psi</a:t>
            </a:r>
            <a:endParaRPr lang="en-US" sz="1200" kern="100" dirty="0">
              <a:effectLst/>
              <a:ea typeface="Aptos" panose="020B0004020202020204" pitchFamily="34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kern="100" dirty="0">
              <a:effectLst/>
              <a:ea typeface="Aptos" panose="020B0004020202020204" pitchFamily="34" charset="0"/>
            </a:endParaRPr>
          </a:p>
        </p:txBody>
      </p:sp>
      <p:pic>
        <p:nvPicPr>
          <p:cNvPr id="27" name="Picture 26" descr="A close-up of a machine&#10;&#10;Description automatically generated">
            <a:extLst>
              <a:ext uri="{FF2B5EF4-FFF2-40B4-BE49-F238E27FC236}">
                <a16:creationId xmlns:a16="http://schemas.microsoft.com/office/drawing/2014/main" id="{53527366-AE12-F5A8-2E99-3B9D323B8DC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105" b="94857" l="704" r="94704">
                        <a14:foregroundMark x1="18667" y1="13309" x2="20685" y2="44910"/>
                        <a14:foregroundMark x1="20685" y1="44910" x2="54944" y2="65244"/>
                        <a14:foregroundMark x1="18278" y1="31734" x2="4630" y2="40111"/>
                        <a14:foregroundMark x1="18667" y1="30064" x2="722" y2="33404"/>
                        <a14:foregroundMark x1="41667" y1="34517" x2="40500" y2="32847"/>
                        <a14:foregroundMark x1="61574" y1="12195" x2="36926" y2="7158"/>
                        <a14:foregroundMark x1="36926" y1="7158" x2="57667" y2="11082"/>
                        <a14:foregroundMark x1="94333" y1="40668" x2="99315" y2="71951"/>
                        <a14:foregroundMark x1="99315" y1="71951" x2="78574" y2="91835"/>
                        <a14:foregroundMark x1="78574" y1="91835" x2="56574" y2="97641"/>
                        <a14:foregroundMark x1="56574" y1="97641" x2="81778" y2="76538"/>
                        <a14:foregroundMark x1="81778" y1="76538" x2="61648" y2="92047"/>
                        <a14:foregroundMark x1="61648" y1="92047" x2="85593" y2="79109"/>
                        <a14:foregroundMark x1="85593" y1="79109" x2="91833" y2="47932"/>
                        <a14:foregroundMark x1="91833" y1="47932" x2="88870" y2="52413"/>
                        <a14:foregroundMark x1="93167" y1="65801" x2="77093" y2="90615"/>
                        <a14:foregroundMark x1="77093" y1="90615" x2="55407" y2="97084"/>
                        <a14:foregroundMark x1="55407" y1="97084" x2="81537" y2="83669"/>
                        <a14:foregroundMark x1="81537" y1="83669" x2="60000" y2="93505"/>
                        <a14:foregroundMark x1="60000" y1="93505" x2="83093" y2="86373"/>
                        <a14:foregroundMark x1="83093" y1="86373" x2="91593" y2="65244"/>
                        <a14:foregroundMark x1="93944" y1="40668" x2="94722" y2="57423"/>
                        <a14:foregroundMark x1="91593" y1="86479" x2="69444" y2="94857"/>
                        <a14:foregroundMark x1="69444" y1="94857" x2="46907" y2="92842"/>
                        <a14:foregroundMark x1="46907" y1="92842" x2="31926" y2="68478"/>
                        <a14:foregroundMark x1="31926" y1="68478" x2="50574" y2="87699"/>
                        <a14:foregroundMark x1="50574" y1="87699" x2="74444" y2="93187"/>
                        <a14:foregroundMark x1="74444" y1="93187" x2="84963" y2="88706"/>
                        <a14:foregroundMark x1="16722" y1="44035" x2="33093" y2="40111"/>
                        <a14:foregroundMark x1="18278" y1="47932" x2="20222" y2="44035"/>
                        <a14:foregroundMark x1="32315" y1="71951" x2="16870" y2="46925"/>
                        <a14:foregroundMark x1="16870" y1="46925" x2="33722" y2="67603"/>
                        <a14:foregroundMark x1="33722" y1="67603" x2="38167" y2="68054"/>
                        <a14:foregroundMark x1="33481" y1="74178" x2="43630" y2="84226"/>
                        <a14:foregroundMark x1="13981" y1="49046" x2="24130" y2="45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435" y="1762542"/>
            <a:ext cx="2252023" cy="1572593"/>
          </a:xfrm>
          <a:prstGeom prst="rect">
            <a:avLst/>
          </a:prstGeom>
        </p:spPr>
      </p:pic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6A8B1A23-25B3-CCCD-E6BA-CEB25DA60B12}"/>
              </a:ext>
            </a:extLst>
          </p:cNvPr>
          <p:cNvSpPr txBox="1">
            <a:spLocks/>
          </p:cNvSpPr>
          <p:nvPr/>
        </p:nvSpPr>
        <p:spPr>
          <a:xfrm>
            <a:off x="2714679" y="3500424"/>
            <a:ext cx="2034727" cy="2589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kern="100" dirty="0">
                <a:solidFill>
                  <a:schemeClr val="bg1"/>
                </a:solidFill>
                <a:effectLst/>
                <a:ea typeface="Aptos" panose="020B0004020202020204" pitchFamily="34" charset="0"/>
              </a:rPr>
              <a:t>T100 Pro Series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kern="100" dirty="0">
                <a:ea typeface="Aptos" panose="020B0004020202020204" pitchFamily="34" charset="0"/>
              </a:rPr>
              <a:t>LOW PRESSURE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kern="100" dirty="0">
                <a:effectLst/>
                <a:ea typeface="Aptos" panose="020B0004020202020204" pitchFamily="34" charset="0"/>
              </a:rPr>
              <a:t>Max Flow: 96 gpm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kern="100" dirty="0">
                <a:ea typeface="Aptos" panose="020B0004020202020204" pitchFamily="34" charset="0"/>
              </a:rPr>
              <a:t>Max Pressure: 2100 psi</a:t>
            </a:r>
            <a:endParaRPr lang="en-US" sz="1200" kern="100" dirty="0">
              <a:effectLst/>
              <a:ea typeface="Aptos" panose="020B0004020202020204" pitchFamily="34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kern="100" dirty="0">
                <a:ea typeface="Aptos" panose="020B0004020202020204" pitchFamily="34" charset="0"/>
              </a:rPr>
              <a:t>MEDIUM PRESSURE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kern="100" dirty="0">
                <a:effectLst/>
                <a:ea typeface="Aptos" panose="020B0004020202020204" pitchFamily="34" charset="0"/>
              </a:rPr>
              <a:t>Max Flow: 45 gpm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kern="100" dirty="0">
                <a:ea typeface="Aptos" panose="020B0004020202020204" pitchFamily="34" charset="0"/>
              </a:rPr>
              <a:t>Max Pressure: 3500 psi</a:t>
            </a:r>
            <a:endParaRPr lang="en-US" sz="1200" kern="100" dirty="0">
              <a:effectLst/>
              <a:ea typeface="Aptos" panose="020B0004020202020204" pitchFamily="34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kern="100" dirty="0">
                <a:ea typeface="Aptos" panose="020B0004020202020204" pitchFamily="34" charset="0"/>
              </a:rPr>
              <a:t>HIGH PRESSURE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kern="100" dirty="0">
                <a:effectLst/>
                <a:ea typeface="Aptos" panose="020B0004020202020204" pitchFamily="34" charset="0"/>
              </a:rPr>
              <a:t>Max Flow: 26 gpm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kern="100" dirty="0">
                <a:ea typeface="Aptos" panose="020B0004020202020204" pitchFamily="34" charset="0"/>
              </a:rPr>
              <a:t>Max Pressure: 5000 psi</a:t>
            </a:r>
            <a:endParaRPr lang="en-US" sz="1200" kern="100" dirty="0">
              <a:effectLst/>
              <a:ea typeface="Aptos" panose="020B0004020202020204" pitchFamily="34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kern="100" dirty="0">
              <a:effectLst/>
              <a:ea typeface="Aptos" panose="020B0004020202020204" pitchFamily="34" charset="0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F1861DE3-E8CC-6201-FF70-57BC66E1C53A}"/>
              </a:ext>
            </a:extLst>
          </p:cNvPr>
          <p:cNvSpPr txBox="1">
            <a:spLocks/>
          </p:cNvSpPr>
          <p:nvPr/>
        </p:nvSpPr>
        <p:spPr>
          <a:xfrm>
            <a:off x="5183520" y="3500424"/>
            <a:ext cx="2111037" cy="2589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kern="100" dirty="0">
                <a:solidFill>
                  <a:schemeClr val="bg1"/>
                </a:solidFill>
                <a:effectLst/>
                <a:ea typeface="Aptos" panose="020B0004020202020204" pitchFamily="34" charset="0"/>
              </a:rPr>
              <a:t>Q155 Pro Series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kern="100" dirty="0">
                <a:ea typeface="Aptos" panose="020B0004020202020204" pitchFamily="34" charset="0"/>
              </a:rPr>
              <a:t>LOW PRESSURE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kern="100" dirty="0">
                <a:effectLst/>
                <a:ea typeface="Aptos" panose="020B0004020202020204" pitchFamily="34" charset="0"/>
              </a:rPr>
              <a:t>Max Flow: 157 gpm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kern="100" dirty="0">
                <a:ea typeface="Aptos" panose="020B0004020202020204" pitchFamily="34" charset="0"/>
              </a:rPr>
              <a:t>Max Pressure: 2100 psi</a:t>
            </a:r>
            <a:endParaRPr lang="en-US" sz="1400" kern="100" dirty="0">
              <a:effectLst/>
              <a:ea typeface="Aptos" panose="020B0004020202020204" pitchFamily="34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kern="100" dirty="0">
                <a:ea typeface="Aptos" panose="020B0004020202020204" pitchFamily="34" charset="0"/>
              </a:rPr>
              <a:t>MEDIUM PRESSURE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kern="100" dirty="0">
                <a:effectLst/>
                <a:ea typeface="Aptos" panose="020B0004020202020204" pitchFamily="34" charset="0"/>
              </a:rPr>
              <a:t>Max Flow: 75 gpm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kern="100" dirty="0">
                <a:ea typeface="Aptos" panose="020B0004020202020204" pitchFamily="34" charset="0"/>
              </a:rPr>
              <a:t>Max Pressure: 3500 psi</a:t>
            </a:r>
            <a:endParaRPr lang="en-US" sz="1200" kern="100" dirty="0">
              <a:effectLst/>
              <a:ea typeface="Aptos" panose="020B0004020202020204" pitchFamily="34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kern="100" dirty="0">
              <a:effectLst/>
              <a:ea typeface="Aptos" panose="020B0004020202020204" pitchFamily="34" charset="0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D242CDA-5E0D-8CB6-AD84-F4DB0A487ECD}"/>
              </a:ext>
            </a:extLst>
          </p:cNvPr>
          <p:cNvSpPr txBox="1">
            <a:spLocks/>
          </p:cNvSpPr>
          <p:nvPr/>
        </p:nvSpPr>
        <p:spPr>
          <a:xfrm>
            <a:off x="7633883" y="3500424"/>
            <a:ext cx="2034727" cy="2589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kern="100" dirty="0">
                <a:solidFill>
                  <a:schemeClr val="bg1"/>
                </a:solidFill>
                <a:effectLst/>
                <a:ea typeface="Aptos" panose="020B0004020202020204" pitchFamily="34" charset="0"/>
              </a:rPr>
              <a:t>T200 Pro Series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kern="100" dirty="0">
                <a:ea typeface="Aptos" panose="020B0004020202020204" pitchFamily="34" charset="0"/>
              </a:rPr>
              <a:t>LOW PRESSURE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kern="100" dirty="0">
                <a:effectLst/>
                <a:ea typeface="Aptos" panose="020B0004020202020204" pitchFamily="34" charset="0"/>
              </a:rPr>
              <a:t>Max Flow: 202 gpm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kern="100" dirty="0">
                <a:ea typeface="Aptos" panose="020B0004020202020204" pitchFamily="34" charset="0"/>
              </a:rPr>
              <a:t>Max Pressure: 2000 psi</a:t>
            </a:r>
            <a:endParaRPr lang="en-US" sz="1200" kern="100" dirty="0">
              <a:effectLst/>
              <a:ea typeface="Aptos" panose="020B0004020202020204" pitchFamily="34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kern="100" dirty="0">
                <a:ea typeface="Aptos" panose="020B0004020202020204" pitchFamily="34" charset="0"/>
              </a:rPr>
              <a:t>MEDIUM PRESSURE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kern="100" dirty="0">
                <a:effectLst/>
                <a:ea typeface="Aptos" panose="020B0004020202020204" pitchFamily="34" charset="0"/>
              </a:rPr>
              <a:t>Max Flow: 94 gpm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kern="100" dirty="0">
                <a:ea typeface="Aptos" panose="020B0004020202020204" pitchFamily="34" charset="0"/>
              </a:rPr>
              <a:t>Max Pressure: 3500 psi</a:t>
            </a:r>
            <a:endParaRPr lang="en-US" sz="1400" kern="100" dirty="0">
              <a:effectLst/>
              <a:ea typeface="Aptos" panose="020B0004020202020204" pitchFamily="34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kern="100" dirty="0">
                <a:ea typeface="Aptos" panose="020B0004020202020204" pitchFamily="34" charset="0"/>
              </a:rPr>
              <a:t>HIGH PRESSURE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kern="100" dirty="0">
                <a:effectLst/>
                <a:ea typeface="Aptos" panose="020B0004020202020204" pitchFamily="34" charset="0"/>
              </a:rPr>
              <a:t>Max Flow: 72 gpm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kern="100" dirty="0">
                <a:ea typeface="Aptos" panose="020B0004020202020204" pitchFamily="34" charset="0"/>
              </a:rPr>
              <a:t>Max Pressure: 4500 psi</a:t>
            </a:r>
            <a:endParaRPr lang="en-US" sz="1200" kern="100" dirty="0">
              <a:effectLst/>
              <a:ea typeface="Aptos" panose="020B0004020202020204" pitchFamily="34" charset="0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295312A3-8B09-2DEF-D57B-59405C370C28}"/>
              </a:ext>
            </a:extLst>
          </p:cNvPr>
          <p:cNvSpPr txBox="1">
            <a:spLocks/>
          </p:cNvSpPr>
          <p:nvPr/>
        </p:nvSpPr>
        <p:spPr>
          <a:xfrm>
            <a:off x="9861293" y="3500424"/>
            <a:ext cx="2110574" cy="2589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kern="100" dirty="0">
                <a:solidFill>
                  <a:schemeClr val="bg1"/>
                </a:solidFill>
                <a:effectLst/>
                <a:ea typeface="Aptos" panose="020B0004020202020204" pitchFamily="34" charset="0"/>
              </a:rPr>
              <a:t>Q330 Pro Series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kern="100" dirty="0">
                <a:ea typeface="Aptos" panose="020B0004020202020204" pitchFamily="34" charset="0"/>
              </a:rPr>
              <a:t>LOW PRESSURE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kern="100" dirty="0">
                <a:effectLst/>
                <a:ea typeface="Aptos" panose="020B0004020202020204" pitchFamily="34" charset="0"/>
              </a:rPr>
              <a:t>Max Flow: 330 gpm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kern="100" dirty="0">
                <a:ea typeface="Aptos" panose="020B0004020202020204" pitchFamily="34" charset="0"/>
              </a:rPr>
              <a:t>Max Pressure: 2000 psi</a:t>
            </a:r>
            <a:endParaRPr lang="en-US" sz="1200" kern="100" dirty="0">
              <a:effectLst/>
              <a:ea typeface="Aptos" panose="020B0004020202020204" pitchFamily="34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kern="100" dirty="0">
                <a:ea typeface="Aptos" panose="020B0004020202020204" pitchFamily="34" charset="0"/>
              </a:rPr>
              <a:t>MEDIUM PRESSURE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kern="100" dirty="0">
                <a:effectLst/>
                <a:ea typeface="Aptos" panose="020B0004020202020204" pitchFamily="34" charset="0"/>
              </a:rPr>
              <a:t>Max Flow: 153 gpm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kern="100" dirty="0">
                <a:ea typeface="Aptos" panose="020B0004020202020204" pitchFamily="34" charset="0"/>
              </a:rPr>
              <a:t>Max Pressure: 3500 psi</a:t>
            </a:r>
            <a:endParaRPr lang="en-US" sz="1400" kern="100" dirty="0">
              <a:effectLst/>
              <a:ea typeface="Aptos" panose="020B0004020202020204" pitchFamily="34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kern="100" dirty="0">
                <a:ea typeface="Aptos" panose="020B0004020202020204" pitchFamily="34" charset="0"/>
              </a:rPr>
              <a:t>HIGH PRESSURE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kern="100" dirty="0">
                <a:effectLst/>
                <a:ea typeface="Aptos" panose="020B0004020202020204" pitchFamily="34" charset="0"/>
              </a:rPr>
              <a:t>Max Flow: 118 gpm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kern="100" dirty="0">
                <a:ea typeface="Aptos" panose="020B0004020202020204" pitchFamily="34" charset="0"/>
              </a:rPr>
              <a:t>Max Pressure: 4500 psi</a:t>
            </a:r>
            <a:endParaRPr lang="en-US" sz="1200" kern="100" dirty="0">
              <a:effectLst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44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64AE784-BABE-6328-7661-9817207FE73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93488" y="6330951"/>
            <a:ext cx="798512" cy="365125"/>
          </a:xfrm>
        </p:spPr>
        <p:txBody>
          <a:bodyPr/>
          <a:lstStyle/>
          <a:p>
            <a:fld id="{55118D29-F137-9E47-9BA2-D8BDCBA3D4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54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B63BBD-5D80-54D0-E22C-AC2A779BD70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419062" y="6330950"/>
            <a:ext cx="6321287" cy="365125"/>
          </a:xfrm>
        </p:spPr>
        <p:txBody>
          <a:bodyPr/>
          <a:lstStyle/>
          <a:p>
            <a:r>
              <a:rPr lang="en-US" dirty="0"/>
              <a:t>Pump Replacement Selling Strategy | Wanner Hydra-Cell Pro T &amp; Q Series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64AE784-BABE-6328-7661-9817207FE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7228" y="6356351"/>
            <a:ext cx="798445" cy="365125"/>
          </a:xfrm>
        </p:spPr>
        <p:txBody>
          <a:bodyPr/>
          <a:lstStyle/>
          <a:p>
            <a:fld id="{55118D29-F137-9E47-9BA2-D8BDCBA3D41E}" type="slidenum">
              <a:rPr lang="en-US" smtClean="0"/>
              <a:t>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4B8CB-16C3-41F9-18AE-7663126DC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739719" cy="1325563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REPLACEMENT OPPORTUNITIES</a:t>
            </a:r>
            <a:br>
              <a:rPr lang="en-US" dirty="0"/>
            </a:br>
            <a:r>
              <a:rPr lang="en-US" sz="4300" dirty="0"/>
              <a:t>Obsolete High-Pressure, Plunger or Centrifugal</a:t>
            </a:r>
          </a:p>
        </p:txBody>
      </p:sp>
      <p:pic>
        <p:nvPicPr>
          <p:cNvPr id="8" name="Picture 7" descr="A machine on a pallet&#10;&#10;Description automatically generated">
            <a:extLst>
              <a:ext uri="{FF2B5EF4-FFF2-40B4-BE49-F238E27FC236}">
                <a16:creationId xmlns:a16="http://schemas.microsoft.com/office/drawing/2014/main" id="{59C0EDB7-9A3E-60A8-D8A2-506AFFC6F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80" y="2075685"/>
            <a:ext cx="4387047" cy="3599194"/>
          </a:xfrm>
          <a:prstGeom prst="rect">
            <a:avLst/>
          </a:prstGeom>
        </p:spPr>
      </p:pic>
      <p:pic>
        <p:nvPicPr>
          <p:cNvPr id="9" name="Picture 8" descr="A close-up of a machine&#10;&#10;Description automatically generated">
            <a:extLst>
              <a:ext uri="{FF2B5EF4-FFF2-40B4-BE49-F238E27FC236}">
                <a16:creationId xmlns:a16="http://schemas.microsoft.com/office/drawing/2014/main" id="{535F0ABD-F34C-5B03-3D1E-C12128F8B0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8798" y="2086350"/>
            <a:ext cx="4824949" cy="3618712"/>
          </a:xfrm>
          <a:prstGeom prst="rect">
            <a:avLst/>
          </a:prstGeom>
        </p:spPr>
      </p:pic>
      <p:pic>
        <p:nvPicPr>
          <p:cNvPr id="10" name="Picture 9" descr="A person in a white hat standing next to a large yellow machine&#10;&#10;Description automatically generated">
            <a:extLst>
              <a:ext uri="{FF2B5EF4-FFF2-40B4-BE49-F238E27FC236}">
                <a16:creationId xmlns:a16="http://schemas.microsoft.com/office/drawing/2014/main" id="{C614BEFC-C609-C5F8-0433-C4926A6290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9029675" y="2539529"/>
            <a:ext cx="3618712" cy="27123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5541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3BFEF-F00F-9C1A-FC29-748FEB06F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51358"/>
            <a:ext cx="10739719" cy="3571073"/>
          </a:xfrm>
        </p:spPr>
        <p:txBody>
          <a:bodyPr/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kern="100" dirty="0">
                <a:effectLst/>
                <a:ea typeface="Aptos" panose="020B0004020202020204" pitchFamily="34" charset="0"/>
              </a:rPr>
              <a:t>Do you have any high-pressure applications?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kern="100" dirty="0">
                <a:effectLst/>
                <a:ea typeface="Aptos" panose="020B0004020202020204" pitchFamily="34" charset="0"/>
              </a:rPr>
              <a:t>Are your high-pressure pumps plunger or centrifugal?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kern="100" dirty="0">
                <a:effectLst/>
                <a:ea typeface="Aptos" panose="020B0004020202020204" pitchFamily="34" charset="0"/>
              </a:rPr>
              <a:t>How old are your pumps? Obsolete?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kern="100" dirty="0">
                <a:effectLst/>
                <a:ea typeface="Aptos" panose="020B0004020202020204" pitchFamily="34" charset="0"/>
              </a:rPr>
              <a:t>Are you having a difficult time getting replacement parts?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kern="100" dirty="0">
                <a:effectLst/>
                <a:ea typeface="Aptos" panose="020B0004020202020204" pitchFamily="34" charset="0"/>
              </a:rPr>
              <a:t>Are the replacement pumps costly?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kern="100" dirty="0">
                <a:effectLst/>
                <a:ea typeface="Aptos" panose="020B0004020202020204" pitchFamily="34" charset="0"/>
              </a:rPr>
              <a:t>Are you having to outsource or manufacture your own parts?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B63BBD-5D80-54D0-E22C-AC2A779BD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Pump Replacement Selling Strategy | Wanner Hydra-Cell Pro T &amp; Q Series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64AE784-BABE-6328-7661-9817207FE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8D29-F137-9E47-9BA2-D8BDCBA3D41E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 descr="A machine on a pallet&#10;&#10;Description automatically generated">
            <a:extLst>
              <a:ext uri="{FF2B5EF4-FFF2-40B4-BE49-F238E27FC236}">
                <a16:creationId xmlns:a16="http://schemas.microsoft.com/office/drawing/2014/main" id="{9DDF569C-D3D3-8587-DB50-66C55F60A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266" y="510953"/>
            <a:ext cx="1964622" cy="1611803"/>
          </a:xfrm>
          <a:prstGeom prst="rect">
            <a:avLst/>
          </a:prstGeom>
        </p:spPr>
      </p:pic>
      <p:pic>
        <p:nvPicPr>
          <p:cNvPr id="5" name="Picture 4" descr="A close-up of a machine&#10;&#10;Description automatically generated">
            <a:extLst>
              <a:ext uri="{FF2B5EF4-FFF2-40B4-BE49-F238E27FC236}">
                <a16:creationId xmlns:a16="http://schemas.microsoft.com/office/drawing/2014/main" id="{F851BF1D-FEA2-8665-6F7A-FBF962FDC1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1585" y="521617"/>
            <a:ext cx="2160724" cy="1620543"/>
          </a:xfrm>
          <a:prstGeom prst="rect">
            <a:avLst/>
          </a:prstGeom>
        </p:spPr>
      </p:pic>
      <p:pic>
        <p:nvPicPr>
          <p:cNvPr id="7" name="Picture 6" descr="A person in a white hat standing next to a large yellow machine&#10;&#10;Description automatically generated">
            <a:extLst>
              <a:ext uri="{FF2B5EF4-FFF2-40B4-BE49-F238E27FC236}">
                <a16:creationId xmlns:a16="http://schemas.microsoft.com/office/drawing/2014/main" id="{4562BC37-35F3-DABE-D375-605D5A10A39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0784336" y="724566"/>
            <a:ext cx="1620546" cy="12146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CF97EDD-0DAA-07A9-52E0-5737507187E2}"/>
              </a:ext>
            </a:extLst>
          </p:cNvPr>
          <p:cNvSpPr txBox="1">
            <a:spLocks/>
          </p:cNvSpPr>
          <p:nvPr/>
        </p:nvSpPr>
        <p:spPr>
          <a:xfrm>
            <a:off x="838200" y="517527"/>
            <a:ext cx="107397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REPLACEMENT OPPORTUNITIES</a:t>
            </a:r>
            <a:br>
              <a:rPr lang="en-US" dirty="0"/>
            </a:br>
            <a:r>
              <a:rPr lang="en-US" sz="4500" dirty="0"/>
              <a:t>Customer Questions</a:t>
            </a:r>
          </a:p>
        </p:txBody>
      </p:sp>
    </p:spTree>
    <p:extLst>
      <p:ext uri="{BB962C8B-B14F-4D97-AF65-F5344CB8AC3E}">
        <p14:creationId xmlns:p14="http://schemas.microsoft.com/office/powerpoint/2010/main" val="3284664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3BFEF-F00F-9C1A-FC29-748FEB06F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192" y="2642942"/>
            <a:ext cx="5257799" cy="2589764"/>
          </a:xfrm>
        </p:spPr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Parts Downtime</a:t>
            </a:r>
          </a:p>
          <a:p>
            <a:pPr marL="457189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ea typeface="Aptos" panose="020B0004020202020204" pitchFamily="34" charset="0"/>
              </a:rPr>
              <a:t>Discontinued or limited availability</a:t>
            </a:r>
          </a:p>
          <a:p>
            <a:pPr marL="457189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effectLst/>
                <a:ea typeface="Aptos" panose="020B0004020202020204" pitchFamily="34" charset="0"/>
              </a:rPr>
              <a:t>Costly delays in delivery</a:t>
            </a:r>
          </a:p>
          <a:p>
            <a:pPr marL="457189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ea typeface="Aptos" panose="020B0004020202020204" pitchFamily="34" charset="0"/>
              </a:rPr>
              <a:t>High parts costs</a:t>
            </a:r>
          </a:p>
          <a:p>
            <a:pPr marL="457189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effectLst/>
                <a:ea typeface="Aptos" panose="020B0004020202020204" pitchFamily="34" charset="0"/>
              </a:rPr>
              <a:t>Must manufacture your own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B63BBD-5D80-54D0-E22C-AC2A779BD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Pump Replacement Selling Strategy | Wanner Hydra-Cell Pro T &amp; Q Series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64AE784-BABE-6328-7661-9817207FE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8D29-F137-9E47-9BA2-D8BDCBA3D41E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 descr="A machine on a pallet&#10;&#10;Description automatically generated">
            <a:extLst>
              <a:ext uri="{FF2B5EF4-FFF2-40B4-BE49-F238E27FC236}">
                <a16:creationId xmlns:a16="http://schemas.microsoft.com/office/drawing/2014/main" id="{9DDF569C-D3D3-8587-DB50-66C55F60A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266" y="510953"/>
            <a:ext cx="1964622" cy="1611803"/>
          </a:xfrm>
          <a:prstGeom prst="rect">
            <a:avLst/>
          </a:prstGeom>
        </p:spPr>
      </p:pic>
      <p:pic>
        <p:nvPicPr>
          <p:cNvPr id="5" name="Picture 4" descr="A close-up of a machine&#10;&#10;Description automatically generated">
            <a:extLst>
              <a:ext uri="{FF2B5EF4-FFF2-40B4-BE49-F238E27FC236}">
                <a16:creationId xmlns:a16="http://schemas.microsoft.com/office/drawing/2014/main" id="{F851BF1D-FEA2-8665-6F7A-FBF962FDC1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1585" y="521617"/>
            <a:ext cx="2160724" cy="1620543"/>
          </a:xfrm>
          <a:prstGeom prst="rect">
            <a:avLst/>
          </a:prstGeom>
        </p:spPr>
      </p:pic>
      <p:pic>
        <p:nvPicPr>
          <p:cNvPr id="7" name="Picture 6" descr="A person in a white hat standing next to a large yellow machine&#10;&#10;Description automatically generated">
            <a:extLst>
              <a:ext uri="{FF2B5EF4-FFF2-40B4-BE49-F238E27FC236}">
                <a16:creationId xmlns:a16="http://schemas.microsoft.com/office/drawing/2014/main" id="{4562BC37-35F3-DABE-D375-605D5A10A39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0784336" y="724566"/>
            <a:ext cx="1620546" cy="12146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CF97EDD-0DAA-07A9-52E0-5737507187E2}"/>
              </a:ext>
            </a:extLst>
          </p:cNvPr>
          <p:cNvSpPr txBox="1">
            <a:spLocks/>
          </p:cNvSpPr>
          <p:nvPr/>
        </p:nvSpPr>
        <p:spPr>
          <a:xfrm>
            <a:off x="838200" y="517527"/>
            <a:ext cx="107397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REPLACEMENT OPPORTUNITIES</a:t>
            </a:r>
            <a:br>
              <a:rPr lang="en-US" dirty="0"/>
            </a:br>
            <a:r>
              <a:rPr lang="en-US" sz="4500" dirty="0"/>
              <a:t>Customer Challenges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6D2D8B0-6F0C-70FA-C5FD-5440740BB4D3}"/>
              </a:ext>
            </a:extLst>
          </p:cNvPr>
          <p:cNvSpPr txBox="1">
            <a:spLocks/>
          </p:cNvSpPr>
          <p:nvPr/>
        </p:nvSpPr>
        <p:spPr>
          <a:xfrm>
            <a:off x="6096000" y="2642942"/>
            <a:ext cx="5967663" cy="2589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Pump Age / Obsolescence</a:t>
            </a:r>
          </a:p>
          <a:p>
            <a:pPr marL="457189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ea typeface="Aptos" panose="020B0004020202020204" pitchFamily="34" charset="0"/>
                <a:cs typeface="Times New Roman" panose="02020603050405020304" pitchFamily="18" charset="0"/>
              </a:rPr>
              <a:t>Decreased mean time between failures</a:t>
            </a: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189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ea typeface="Aptos" panose="020B0004020202020204" pitchFamily="34" charset="0"/>
              </a:rPr>
              <a:t>Packing leaks</a:t>
            </a:r>
          </a:p>
          <a:p>
            <a:pPr marL="457189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ea typeface="Aptos" panose="020B0004020202020204" pitchFamily="34" charset="0"/>
              </a:rPr>
              <a:t>Emission control issues</a:t>
            </a:r>
          </a:p>
          <a:p>
            <a:pPr marL="457189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ea typeface="Aptos" panose="020B0004020202020204" pitchFamily="34" charset="0"/>
              </a:rPr>
              <a:t>Increased maintenance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81CF041-0E13-FA33-E6C7-980BDE9D7182}"/>
              </a:ext>
            </a:extLst>
          </p:cNvPr>
          <p:cNvSpPr txBox="1">
            <a:spLocks/>
          </p:cNvSpPr>
          <p:nvPr/>
        </p:nvSpPr>
        <p:spPr>
          <a:xfrm>
            <a:off x="838201" y="5412476"/>
            <a:ext cx="10739718" cy="765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kern="100" dirty="0">
                <a:ea typeface="Aptos" panose="020B0004020202020204" pitchFamily="34" charset="0"/>
              </a:rPr>
              <a:t>Increasing Cost of Ownership!</a:t>
            </a:r>
          </a:p>
        </p:txBody>
      </p:sp>
    </p:spTree>
    <p:extLst>
      <p:ext uri="{BB962C8B-B14F-4D97-AF65-F5344CB8AC3E}">
        <p14:creationId xmlns:p14="http://schemas.microsoft.com/office/powerpoint/2010/main" val="1749896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B63BBD-5D80-54D0-E22C-AC2A779BD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Pump Replacement Selling Strategy | Wanner Hydra-Cell Pro T &amp; Q Series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64AE784-BABE-6328-7661-9817207FE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8D29-F137-9E47-9BA2-D8BDCBA3D41E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 descr="A machine on a pallet&#10;&#10;Description automatically generated">
            <a:extLst>
              <a:ext uri="{FF2B5EF4-FFF2-40B4-BE49-F238E27FC236}">
                <a16:creationId xmlns:a16="http://schemas.microsoft.com/office/drawing/2014/main" id="{9DDF569C-D3D3-8587-DB50-66C55F60A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266" y="510953"/>
            <a:ext cx="1964622" cy="1611803"/>
          </a:xfrm>
          <a:prstGeom prst="rect">
            <a:avLst/>
          </a:prstGeom>
        </p:spPr>
      </p:pic>
      <p:pic>
        <p:nvPicPr>
          <p:cNvPr id="5" name="Picture 4" descr="A close-up of a machine&#10;&#10;Description automatically generated">
            <a:extLst>
              <a:ext uri="{FF2B5EF4-FFF2-40B4-BE49-F238E27FC236}">
                <a16:creationId xmlns:a16="http://schemas.microsoft.com/office/drawing/2014/main" id="{F851BF1D-FEA2-8665-6F7A-FBF962FDC1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1585" y="521617"/>
            <a:ext cx="2160724" cy="1620543"/>
          </a:xfrm>
          <a:prstGeom prst="rect">
            <a:avLst/>
          </a:prstGeom>
        </p:spPr>
      </p:pic>
      <p:pic>
        <p:nvPicPr>
          <p:cNvPr id="7" name="Picture 6" descr="A person in a white hat standing next to a large yellow machine&#10;&#10;Description automatically generated">
            <a:extLst>
              <a:ext uri="{FF2B5EF4-FFF2-40B4-BE49-F238E27FC236}">
                <a16:creationId xmlns:a16="http://schemas.microsoft.com/office/drawing/2014/main" id="{4562BC37-35F3-DABE-D375-605D5A10A39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0784336" y="724566"/>
            <a:ext cx="1620546" cy="12146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CF97EDD-0DAA-07A9-52E0-5737507187E2}"/>
              </a:ext>
            </a:extLst>
          </p:cNvPr>
          <p:cNvSpPr txBox="1">
            <a:spLocks/>
          </p:cNvSpPr>
          <p:nvPr/>
        </p:nvSpPr>
        <p:spPr>
          <a:xfrm>
            <a:off x="838200" y="517527"/>
            <a:ext cx="107397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REPLACEMENT OPPORTUNITIES</a:t>
            </a:r>
            <a:br>
              <a:rPr lang="en-US" sz="1050" dirty="0"/>
            </a:br>
            <a:r>
              <a:rPr lang="en-US" sz="4500" dirty="0"/>
              <a:t>Brands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A0CA38D-968B-024D-ECAA-DF2913C9F5D1}"/>
              </a:ext>
            </a:extLst>
          </p:cNvPr>
          <p:cNvSpPr txBox="1">
            <a:spLocks/>
          </p:cNvSpPr>
          <p:nvPr/>
        </p:nvSpPr>
        <p:spPr>
          <a:xfrm>
            <a:off x="838201" y="3120976"/>
            <a:ext cx="3733799" cy="2589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ea typeface="Aptos" panose="020B0004020202020204" pitchFamily="34" charset="0"/>
              </a:rPr>
              <a:t>FMC “BEAN”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ea typeface="Aptos" panose="020B0004020202020204" pitchFamily="34" charset="0"/>
              </a:rPr>
              <a:t>Bethlehem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ea typeface="Aptos" panose="020B0004020202020204" pitchFamily="34" charset="0"/>
              </a:rPr>
              <a:t>Wheatley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ea typeface="Aptos" panose="020B0004020202020204" pitchFamily="34" charset="0"/>
              </a:rPr>
              <a:t>GASO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ea typeface="Aptos" panose="020B0004020202020204" pitchFamily="34" charset="0"/>
              </a:rPr>
              <a:t>Oilwell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a typeface="Aptos" panose="020B0004020202020204" pitchFamily="34" charset="0"/>
              </a:rPr>
              <a:t>Peroni</a:t>
            </a:r>
            <a:endParaRPr lang="en-US" sz="2400" kern="100" dirty="0">
              <a:effectLst/>
              <a:ea typeface="Aptos" panose="020B00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1036E39-9287-72DF-9243-737AC3F23E54}"/>
              </a:ext>
            </a:extLst>
          </p:cNvPr>
          <p:cNvSpPr txBox="1">
            <a:spLocks/>
          </p:cNvSpPr>
          <p:nvPr/>
        </p:nvSpPr>
        <p:spPr>
          <a:xfrm>
            <a:off x="4643231" y="3120976"/>
            <a:ext cx="3733799" cy="2589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ea typeface="Aptos" panose="020B0004020202020204" pitchFamily="34" charset="0"/>
              </a:rPr>
              <a:t>Ajax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ea typeface="Aptos" panose="020B0004020202020204" pitchFamily="34" charset="0"/>
              </a:rPr>
              <a:t>Gardner Denver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ea typeface="Aptos" panose="020B0004020202020204" pitchFamily="34" charset="0"/>
              </a:rPr>
              <a:t>Kerr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ea typeface="Aptos" panose="020B0004020202020204" pitchFamily="34" charset="0"/>
              </a:rPr>
              <a:t>Abel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a typeface="Aptos" panose="020B0004020202020204" pitchFamily="34" charset="0"/>
              </a:rPr>
              <a:t>NOV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ea typeface="Aptos" panose="020B0004020202020204" pitchFamily="34" charset="0"/>
              </a:rPr>
              <a:t>RAM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66895E0-921F-C877-F3CE-9F8C4D06AB94}"/>
              </a:ext>
            </a:extLst>
          </p:cNvPr>
          <p:cNvSpPr txBox="1">
            <a:spLocks/>
          </p:cNvSpPr>
          <p:nvPr/>
        </p:nvSpPr>
        <p:spPr>
          <a:xfrm>
            <a:off x="8448261" y="3120976"/>
            <a:ext cx="3733799" cy="2589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ea typeface="Aptos" panose="020B0004020202020204" pitchFamily="34" charset="0"/>
              </a:rPr>
              <a:t>Kobe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ea typeface="Aptos" panose="020B0004020202020204" pitchFamily="34" charset="0"/>
              </a:rPr>
              <a:t>Worthington plunger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ea typeface="Aptos" panose="020B0004020202020204" pitchFamily="34" charset="0"/>
              </a:rPr>
              <a:t>Weatherford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a typeface="Aptos" panose="020B0004020202020204" pitchFamily="34" charset="0"/>
              </a:rPr>
              <a:t>Union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ea typeface="Aptos" panose="020B0004020202020204" pitchFamily="34" charset="0"/>
              </a:rPr>
              <a:t>Aldrich “IR”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a typeface="Aptos" panose="020B0004020202020204" pitchFamily="34" charset="0"/>
              </a:rPr>
              <a:t>Clyde Union</a:t>
            </a:r>
            <a:endParaRPr lang="en-US" sz="2400" kern="100" dirty="0">
              <a:effectLst/>
              <a:ea typeface="Aptos" panose="020B00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D17D1CE-26F7-0F03-A974-FE990E8389B9}"/>
              </a:ext>
            </a:extLst>
          </p:cNvPr>
          <p:cNvSpPr txBox="1">
            <a:spLocks/>
          </p:cNvSpPr>
          <p:nvPr/>
        </p:nvSpPr>
        <p:spPr>
          <a:xfrm>
            <a:off x="838201" y="2474757"/>
            <a:ext cx="10739718" cy="5262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 &amp; Q Series Pumps can replace the following piston / plunger pump brands: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870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DE1DADA0-D256-BC2B-4493-D113030BC9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83260" y="517524"/>
            <a:ext cx="1208740" cy="162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4BAD8C7-9C52-106E-ECD1-5CA73D7E2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5909" y="517524"/>
            <a:ext cx="2160728" cy="162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AC7B97B-4223-3E04-9120-3303872F7E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63266" y="517527"/>
            <a:ext cx="1953349" cy="162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B63BBD-5D80-54D0-E22C-AC2A779BD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Pump Replacement Selling Strategy | Wanner Hydra-Cell Pro T &amp; Q Series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64AE784-BABE-6328-7661-9817207FE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8D29-F137-9E47-9BA2-D8BDCBA3D41E}" type="slidenum">
              <a:rPr lang="en-US" smtClean="0"/>
              <a:t>6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F97EDD-0DAA-07A9-52E0-5737507187E2}"/>
              </a:ext>
            </a:extLst>
          </p:cNvPr>
          <p:cNvSpPr txBox="1">
            <a:spLocks/>
          </p:cNvSpPr>
          <p:nvPr/>
        </p:nvSpPr>
        <p:spPr>
          <a:xfrm>
            <a:off x="838200" y="517527"/>
            <a:ext cx="107397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REPLACEMENT OPPORTUNITIES</a:t>
            </a:r>
            <a:br>
              <a:rPr lang="en-US" sz="1050" dirty="0"/>
            </a:br>
            <a:r>
              <a:rPr lang="en-US" sz="4500" dirty="0"/>
              <a:t>Primary Applications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A0CA38D-968B-024D-ECAA-DF2913C9F5D1}"/>
              </a:ext>
            </a:extLst>
          </p:cNvPr>
          <p:cNvSpPr txBox="1">
            <a:spLocks/>
          </p:cNvSpPr>
          <p:nvPr/>
        </p:nvSpPr>
        <p:spPr>
          <a:xfrm>
            <a:off x="838201" y="3120976"/>
            <a:ext cx="3733799" cy="2589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ffectLst/>
                <a:ea typeface="Aptos" panose="020B0004020202020204" pitchFamily="34" charset="0"/>
              </a:rPr>
              <a:t>Jet Pumps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a typeface="Aptos" panose="020B0004020202020204" pitchFamily="34" charset="0"/>
              </a:rPr>
              <a:t>Saltwater Injection or </a:t>
            </a:r>
            <a:r>
              <a:rPr lang="en-US" sz="2000" kern="100" dirty="0">
                <a:effectLst/>
                <a:ea typeface="Aptos" panose="020B0004020202020204" pitchFamily="34" charset="0"/>
              </a:rPr>
              <a:t>Disposal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a typeface="Aptos" panose="020B0004020202020204" pitchFamily="34" charset="0"/>
              </a:rPr>
              <a:t>Waste Water Disposal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ffectLst/>
                <a:ea typeface="Aptos" panose="020B0004020202020204" pitchFamily="34" charset="0"/>
              </a:rPr>
              <a:t>Testing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1036E39-9287-72DF-9243-737AC3F23E54}"/>
              </a:ext>
            </a:extLst>
          </p:cNvPr>
          <p:cNvSpPr txBox="1">
            <a:spLocks/>
          </p:cNvSpPr>
          <p:nvPr/>
        </p:nvSpPr>
        <p:spPr>
          <a:xfrm>
            <a:off x="4643231" y="3120976"/>
            <a:ext cx="3733799" cy="2589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Mine Dewatering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Natural Gas Liquids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Refining </a:t>
            </a:r>
            <a:r>
              <a:rPr lang="en-US" sz="2000" kern="100">
                <a:ea typeface="Aptos" panose="020B0004020202020204" pitchFamily="34" charset="0"/>
                <a:cs typeface="Times New Roman" panose="02020603050405020304" pitchFamily="18" charset="0"/>
              </a:rPr>
              <a:t>- Washdown</a:t>
            </a:r>
            <a:endParaRPr lang="en-US" sz="20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Fuel Transfer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Cleaning / Washing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66895E0-921F-C877-F3CE-9F8C4D06AB94}"/>
              </a:ext>
            </a:extLst>
          </p:cNvPr>
          <p:cNvSpPr txBox="1">
            <a:spLocks/>
          </p:cNvSpPr>
          <p:nvPr/>
        </p:nvSpPr>
        <p:spPr>
          <a:xfrm>
            <a:off x="8448261" y="3120976"/>
            <a:ext cx="3733799" cy="2589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Steam Generation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ffectLst/>
                <a:ea typeface="Aptos" panose="020B0004020202020204" pitchFamily="34" charset="0"/>
              </a:rPr>
              <a:t>LACT </a:t>
            </a:r>
            <a:r>
              <a:rPr lang="en-US" sz="2000" kern="100" dirty="0">
                <a:ea typeface="Aptos" panose="020B0004020202020204" pitchFamily="34" charset="0"/>
              </a:rPr>
              <a:t>Oil</a:t>
            </a:r>
            <a:r>
              <a:rPr lang="en-US" sz="2000" kern="100" dirty="0">
                <a:effectLst/>
                <a:ea typeface="Aptos" panose="020B0004020202020204" pitchFamily="34" charset="0"/>
              </a:rPr>
              <a:t> Transfer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a typeface="Aptos" panose="020B0004020202020204" pitchFamily="34" charset="0"/>
              </a:rPr>
              <a:t>Gas Dehydration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ffectLst/>
                <a:ea typeface="Aptos" panose="020B0004020202020204" pitchFamily="34" charset="0"/>
              </a:rPr>
              <a:t>Spray drying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ffectLst/>
                <a:ea typeface="Aptos" panose="020B0004020202020204" pitchFamily="34" charset="0"/>
              </a:rPr>
              <a:t>Slurry pumps – seal flus</a:t>
            </a:r>
            <a:r>
              <a:rPr lang="en-US" sz="2000" kern="100" dirty="0">
                <a:ea typeface="Aptos" panose="020B0004020202020204" pitchFamily="34" charset="0"/>
              </a:rPr>
              <a:t>hing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a typeface="Aptos" panose="020B0004020202020204" pitchFamily="34" charset="0"/>
              </a:rPr>
              <a:t>Mine – Tailings flushing</a:t>
            </a:r>
            <a:endParaRPr lang="en-US" sz="2000" kern="100" dirty="0">
              <a:effectLst/>
              <a:ea typeface="Aptos" panose="020B00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D17D1CE-26F7-0F03-A974-FE990E8389B9}"/>
              </a:ext>
            </a:extLst>
          </p:cNvPr>
          <p:cNvSpPr txBox="1">
            <a:spLocks/>
          </p:cNvSpPr>
          <p:nvPr/>
        </p:nvSpPr>
        <p:spPr>
          <a:xfrm>
            <a:off x="838201" y="2474757"/>
            <a:ext cx="10739718" cy="5262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 &amp; Q Series pumps offer superior performance and reliability in: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191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B63BBD-5D80-54D0-E22C-AC2A779BD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Pump Replacement Selling Strategy | Wanner Hydra-Cell Pro T &amp; Q Series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64AE784-BABE-6328-7661-9817207FE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8D29-F137-9E47-9BA2-D8BDCBA3D41E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 descr="A close-up of a factory&#10;&#10;Description automatically generated">
            <a:extLst>
              <a:ext uri="{FF2B5EF4-FFF2-40B4-BE49-F238E27FC236}">
                <a16:creationId xmlns:a16="http://schemas.microsoft.com/office/drawing/2014/main" id="{CB48E318-7DD0-34DF-D9D6-E9280E7857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181162" y="1500128"/>
            <a:ext cx="4329115" cy="5015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machine with yellow and black pipes&#10;&#10;Description automatically generated with medium confidence">
            <a:extLst>
              <a:ext uri="{FF2B5EF4-FFF2-40B4-BE49-F238E27FC236}">
                <a16:creationId xmlns:a16="http://schemas.microsoft.com/office/drawing/2014/main" id="{FC2F996D-EB78-17B5-49AF-4EE83A7E58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438963" y="1500127"/>
            <a:ext cx="4329114" cy="50150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2BEFF30-7D16-6351-F266-BD76394D37FD}"/>
              </a:ext>
            </a:extLst>
          </p:cNvPr>
          <p:cNvSpPr txBox="1">
            <a:spLocks/>
          </p:cNvSpPr>
          <p:nvPr/>
        </p:nvSpPr>
        <p:spPr>
          <a:xfrm>
            <a:off x="838200" y="517527"/>
            <a:ext cx="107397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REPLACEMENT OPPORTUNITIES</a:t>
            </a:r>
            <a:br>
              <a:rPr lang="en-US" dirty="0"/>
            </a:br>
            <a:r>
              <a:rPr lang="en-US" sz="4500" dirty="0"/>
              <a:t>Installation</a:t>
            </a:r>
          </a:p>
        </p:txBody>
      </p:sp>
    </p:spTree>
    <p:extLst>
      <p:ext uri="{BB962C8B-B14F-4D97-AF65-F5344CB8AC3E}">
        <p14:creationId xmlns:p14="http://schemas.microsoft.com/office/powerpoint/2010/main" val="2855261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machine on a table&#10;&#10;Description automatically generated">
            <a:extLst>
              <a:ext uri="{FF2B5EF4-FFF2-40B4-BE49-F238E27FC236}">
                <a16:creationId xmlns:a16="http://schemas.microsoft.com/office/drawing/2014/main" id="{822D4BD4-30BE-B66B-07D6-C9C073868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12" y="1843090"/>
            <a:ext cx="5687380" cy="4259536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B63BBD-5D80-54D0-E22C-AC2A779BD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Pump Replacement Selling Strategy | Wanner Hydra-Cell Pro T &amp; Q Series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64AE784-BABE-6328-7661-9817207FE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8D29-F137-9E47-9BA2-D8BDCBA3D41E}" type="slidenum">
              <a:rPr lang="en-US" smtClean="0"/>
              <a:t>8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BEFF30-7D16-6351-F266-BD76394D37FD}"/>
              </a:ext>
            </a:extLst>
          </p:cNvPr>
          <p:cNvSpPr txBox="1">
            <a:spLocks/>
          </p:cNvSpPr>
          <p:nvPr/>
        </p:nvSpPr>
        <p:spPr>
          <a:xfrm>
            <a:off x="838200" y="517527"/>
            <a:ext cx="107397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REPLACEMENT OPPORTUNITIES</a:t>
            </a:r>
            <a:br>
              <a:rPr lang="en-US" dirty="0"/>
            </a:br>
            <a:r>
              <a:rPr lang="en-US" dirty="0"/>
              <a:t>Ease of </a:t>
            </a:r>
            <a:r>
              <a:rPr lang="en-US" sz="4500" dirty="0"/>
              <a:t>Maintenance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B513F73-5C10-BDD1-CA67-CD196EB166AF}"/>
              </a:ext>
            </a:extLst>
          </p:cNvPr>
          <p:cNvSpPr txBox="1">
            <a:spLocks/>
          </p:cNvSpPr>
          <p:nvPr/>
        </p:nvSpPr>
        <p:spPr>
          <a:xfrm>
            <a:off x="838199" y="1843090"/>
            <a:ext cx="4429539" cy="42454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ea typeface="Aptos" panose="020B0004020202020204" pitchFamily="34" charset="0"/>
              </a:rPr>
              <a:t>Manifold designed to unbolt and slide open for convenient service-in-place access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400" dirty="0">
                <a:ea typeface="Tahoma" panose="020B0604030504040204" pitchFamily="34" charset="0"/>
              </a:rPr>
              <a:t>No lifting equipment is required to inspect the liquid end, just the Wanner toolkit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a typeface="Aptos" panose="020B0004020202020204" pitchFamily="34" charset="0"/>
              </a:rPr>
              <a:t>Valves accessible with piping installed for easy access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kern="100" dirty="0">
              <a:ea typeface="Aptos" panose="020B00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kern="100" dirty="0">
              <a:effectLst/>
              <a:ea typeface="Aptos" panose="020B00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928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B63BBD-5D80-54D0-E22C-AC2A779BD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Pump Replacement Selling Strategy | Wanner Hydra-Cell Pro T &amp; Q Series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64AE784-BABE-6328-7661-9817207FE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8D29-F137-9E47-9BA2-D8BDCBA3D41E}" type="slidenum">
              <a:rPr lang="en-US" smtClean="0"/>
              <a:t>9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F97EDD-0DAA-07A9-52E0-5737507187E2}"/>
              </a:ext>
            </a:extLst>
          </p:cNvPr>
          <p:cNvSpPr txBox="1">
            <a:spLocks/>
          </p:cNvSpPr>
          <p:nvPr/>
        </p:nvSpPr>
        <p:spPr>
          <a:xfrm>
            <a:off x="838200" y="517527"/>
            <a:ext cx="107397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HYDRA-CELL PRO | T &amp; Q SERIES </a:t>
            </a:r>
            <a:br>
              <a:rPr lang="en-US" dirty="0"/>
            </a:br>
            <a:r>
              <a:rPr lang="en-US" dirty="0"/>
              <a:t>Key </a:t>
            </a:r>
            <a:r>
              <a:rPr lang="en-US" sz="4500" dirty="0"/>
              <a:t>Selling Points</a:t>
            </a:r>
          </a:p>
        </p:txBody>
      </p:sp>
      <p:pic>
        <p:nvPicPr>
          <p:cNvPr id="10" name="Picture 2" descr="C:\Users\jwanner.WANNERENG\Pictures\Wanner\T80 Series\20130802 T8030_CutAway Low Res.jpg">
            <a:extLst>
              <a:ext uri="{FF2B5EF4-FFF2-40B4-BE49-F238E27FC236}">
                <a16:creationId xmlns:a16="http://schemas.microsoft.com/office/drawing/2014/main" id="{BDA969C2-2802-D007-761E-271A116B75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81"/>
          <a:stretch/>
        </p:blipFill>
        <p:spPr bwMode="auto">
          <a:xfrm>
            <a:off x="7507704" y="0"/>
            <a:ext cx="4684295" cy="3554284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3BFEF-F00F-9C1A-FC29-748FEB06F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14685"/>
            <a:ext cx="5090158" cy="3783147"/>
          </a:xfrm>
        </p:spPr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Aptos" panose="020B0004020202020204" pitchFamily="34" charset="0"/>
              </a:rPr>
              <a:t>Seal-less design</a:t>
            </a:r>
          </a:p>
          <a:p>
            <a:pPr marL="457189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solidFill>
                  <a:schemeClr val="tx1">
                    <a:lumMod val="65000"/>
                    <a:lumOff val="35000"/>
                  </a:schemeClr>
                </a:solidFill>
                <a:ea typeface="Aptos" panose="020B0004020202020204" pitchFamily="34" charset="0"/>
              </a:rPr>
              <a:t>Can r</a:t>
            </a:r>
            <a:r>
              <a:rPr lang="en-US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Aptos" panose="020B0004020202020204" pitchFamily="34" charset="0"/>
              </a:rPr>
              <a:t>un dry indefinitely; operates against a closed inlet without damage</a:t>
            </a:r>
          </a:p>
          <a:p>
            <a:pPr marL="457189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solidFill>
                  <a:schemeClr val="tx1">
                    <a:lumMod val="65000"/>
                    <a:lumOff val="35000"/>
                  </a:schemeClr>
                </a:solidFill>
                <a:ea typeface="Aptos" panose="020B0004020202020204" pitchFamily="34" charset="0"/>
              </a:rPr>
              <a:t>Handles particulates, abrasives and corrosive liquids and slurries</a:t>
            </a:r>
            <a:endParaRPr lang="en-US" kern="100" dirty="0">
              <a:solidFill>
                <a:schemeClr val="tx1">
                  <a:lumMod val="65000"/>
                  <a:lumOff val="35000"/>
                </a:schemeClr>
              </a:solidFill>
              <a:effectLst/>
              <a:ea typeface="Aptos" panose="020B0004020202020204" pitchFamily="34" charset="0"/>
            </a:endParaRPr>
          </a:p>
          <a:p>
            <a:pPr marL="457189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solidFill>
                  <a:schemeClr val="tx1">
                    <a:lumMod val="65000"/>
                    <a:lumOff val="35000"/>
                  </a:schemeClr>
                </a:solidFill>
                <a:ea typeface="Aptos" panose="020B0004020202020204" pitchFamily="34" charset="0"/>
              </a:rPr>
              <a:t>Pumped liquid is 100% contained = no emissions</a:t>
            </a:r>
            <a:endParaRPr lang="en-US" kern="100" dirty="0">
              <a:solidFill>
                <a:schemeClr val="tx1">
                  <a:lumMod val="65000"/>
                  <a:lumOff val="35000"/>
                </a:schemeClr>
              </a:solidFill>
              <a:effectLst/>
              <a:ea typeface="Aptos" panose="020B00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 kern="100" dirty="0">
              <a:solidFill>
                <a:schemeClr val="tx1">
                  <a:lumMod val="65000"/>
                  <a:lumOff val="35000"/>
                </a:schemeClr>
              </a:solidFill>
              <a:effectLst/>
              <a:ea typeface="Aptos" panose="020B00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6D2D8B0-6F0C-70FA-C5FD-5440740BB4D3}"/>
              </a:ext>
            </a:extLst>
          </p:cNvPr>
          <p:cNvSpPr txBox="1">
            <a:spLocks/>
          </p:cNvSpPr>
          <p:nvPr/>
        </p:nvSpPr>
        <p:spPr>
          <a:xfrm>
            <a:off x="6096000" y="3143055"/>
            <a:ext cx="5704240" cy="2954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100" dirty="0">
                <a:effectLst/>
                <a:ea typeface="Aptos" panose="020B0004020202020204" pitchFamily="34" charset="0"/>
              </a:rPr>
              <a:t>Lower cost of ownership</a:t>
            </a:r>
          </a:p>
          <a:p>
            <a:pPr marL="457189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effectLst/>
                <a:ea typeface="Aptos" panose="020B0004020202020204" pitchFamily="34" charset="0"/>
              </a:rPr>
              <a:t>Operational efficiency savings</a:t>
            </a:r>
          </a:p>
          <a:p>
            <a:pPr marL="457189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effectLst/>
                <a:ea typeface="Aptos" panose="020B0004020202020204" pitchFamily="34" charset="0"/>
              </a:rPr>
              <a:t>Increase mean-time between failures</a:t>
            </a:r>
          </a:p>
          <a:p>
            <a:pPr marL="457189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effectLst/>
                <a:ea typeface="Aptos" panose="020B0004020202020204" pitchFamily="34" charset="0"/>
              </a:rPr>
              <a:t>Reduce maintenance costs</a:t>
            </a:r>
          </a:p>
          <a:p>
            <a:pPr marL="457189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effectLst/>
                <a:ea typeface="Aptos" panose="020B0004020202020204" pitchFamily="34" charset="0"/>
              </a:rPr>
              <a:t>Initial up-front cost savings</a:t>
            </a:r>
            <a:endParaRPr lang="en-US" kern="100" dirty="0"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850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nner_16x9_template" id="{E5B7521C-4C5A-1646-8A19-852CD9312D7A}" vid="{B41E6CFD-3C58-2040-8DEB-C933432E85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190A82BD1780409B4D37B4E8D18CB9" ma:contentTypeVersion="18" ma:contentTypeDescription="Create a new document." ma:contentTypeScope="" ma:versionID="7aa9741ca0740b29afa25856625b728b">
  <xsd:schema xmlns:xsd="http://www.w3.org/2001/XMLSchema" xmlns:xs="http://www.w3.org/2001/XMLSchema" xmlns:p="http://schemas.microsoft.com/office/2006/metadata/properties" xmlns:ns3="47fcfdc3-c54e-49e1-bad3-b0044a7c900f" xmlns:ns4="ffb8fcb1-c3a7-4de9-843f-35bfa6f098c4" targetNamespace="http://schemas.microsoft.com/office/2006/metadata/properties" ma:root="true" ma:fieldsID="f7d816ad930fcf9651d87a7fe8b8547b" ns3:_="" ns4:_="">
    <xsd:import namespace="47fcfdc3-c54e-49e1-bad3-b0044a7c900f"/>
    <xsd:import namespace="ffb8fcb1-c3a7-4de9-843f-35bfa6f098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fcfdc3-c54e-49e1-bad3-b0044a7c90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8fcb1-c3a7-4de9-843f-35bfa6f098c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7fcfdc3-c54e-49e1-bad3-b0044a7c900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D21435-683F-413A-B5BD-CDBE09CEFD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fcfdc3-c54e-49e1-bad3-b0044a7c900f"/>
    <ds:schemaRef ds:uri="ffb8fcb1-c3a7-4de9-843f-35bfa6f098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9917C0-EFF5-4E38-BB9B-B55EB9F4B97B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47fcfdc3-c54e-49e1-bad3-b0044a7c900f"/>
    <ds:schemaRef ds:uri="http://purl.org/dc/terms/"/>
    <ds:schemaRef ds:uri="http://schemas.microsoft.com/office/2006/metadata/properties"/>
    <ds:schemaRef ds:uri="http://www.w3.org/XML/1998/namespace"/>
    <ds:schemaRef ds:uri="ffb8fcb1-c3a7-4de9-843f-35bfa6f098c4"/>
    <ds:schemaRef ds:uri="http://purl.org/dc/elements/1.1/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CC1DEE2-F3D0-4D35-9273-118EAAD27B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645</TotalTime>
  <Words>877</Words>
  <Application>Microsoft Macintosh PowerPoint</Application>
  <PresentationFormat>Widescreen</PresentationFormat>
  <Paragraphs>194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Aptos</vt:lpstr>
      <vt:lpstr>Arial</vt:lpstr>
      <vt:lpstr>Calibri</vt:lpstr>
      <vt:lpstr>Century Gothic</vt:lpstr>
      <vt:lpstr>Courier New</vt:lpstr>
      <vt:lpstr>Helvetica</vt:lpstr>
      <vt:lpstr>Helvetica Light</vt:lpstr>
      <vt:lpstr>System Font Regular</vt:lpstr>
      <vt:lpstr>Tahoma</vt:lpstr>
      <vt:lpstr>Office Theme</vt:lpstr>
      <vt:lpstr>WANNER™ HYDRA-CELL® PRO | T&amp;Q SERIES  Pump Replacement  Selling Strategy</vt:lpstr>
      <vt:lpstr>REPLACEMENT OPPORTUNITIES Obsolete High-Pressure, Plunger or Centrifugal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Gene Billadeau</dc:creator>
  <cp:lastModifiedBy>Michael Linert</cp:lastModifiedBy>
  <cp:revision>30</cp:revision>
  <dcterms:created xsi:type="dcterms:W3CDTF">2023-02-27T16:48:55Z</dcterms:created>
  <dcterms:modified xsi:type="dcterms:W3CDTF">2024-08-21T14:17:33Z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0x0101003D190A82BD1780409B4D37B4E8D18CB9</vt:lpwstr>
  </property>
</Properties>
</file>