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5" r:id="rId3"/>
    <p:sldId id="296" r:id="rId4"/>
    <p:sldId id="297" r:id="rId5"/>
    <p:sldId id="301" r:id="rId6"/>
    <p:sldId id="316" r:id="rId7"/>
    <p:sldId id="304" r:id="rId8"/>
    <p:sldId id="305" r:id="rId9"/>
    <p:sldId id="306" r:id="rId10"/>
    <p:sldId id="309" r:id="rId11"/>
    <p:sldId id="310" r:id="rId12"/>
    <p:sldId id="308" r:id="rId13"/>
    <p:sldId id="315" r:id="rId14"/>
    <p:sldId id="318" r:id="rId15"/>
    <p:sldId id="311" r:id="rId16"/>
    <p:sldId id="313" r:id="rId17"/>
    <p:sldId id="312" r:id="rId18"/>
    <p:sldId id="314" r:id="rId19"/>
    <p:sldId id="317" r:id="rId20"/>
    <p:sldId id="287" r:id="rId21"/>
    <p:sldId id="261" r:id="rId22"/>
    <p:sldId id="286" r:id="rId23"/>
    <p:sldId id="279" r:id="rId24"/>
    <p:sldId id="283" r:id="rId25"/>
    <p:sldId id="281" r:id="rId26"/>
    <p:sldId id="285" r:id="rId2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336"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4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093523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289353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47674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23479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82735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96540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69537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965785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67070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73094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15617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907420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47737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9788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97187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6622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93941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68081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1013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266632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213716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9600" y="6307835"/>
            <a:ext cx="10972800" cy="1905"/>
          </a:xfrm>
          <a:custGeom>
            <a:avLst/>
            <a:gdLst/>
            <a:ahLst/>
            <a:cxnLst/>
            <a:rect l="l" t="t" r="r" b="b"/>
            <a:pathLst>
              <a:path w="10972800" h="1904">
                <a:moveTo>
                  <a:pt x="0" y="0"/>
                </a:moveTo>
                <a:lnTo>
                  <a:pt x="10972800" y="1523"/>
                </a:lnTo>
              </a:path>
            </a:pathLst>
          </a:custGeom>
          <a:ln w="27432">
            <a:solidFill>
              <a:srgbClr val="E21C27"/>
            </a:solidFill>
          </a:ln>
        </p:spPr>
        <p:txBody>
          <a:bodyPr wrap="square" lIns="0" tIns="0" rIns="0" bIns="0" rtlCol="0"/>
          <a:lstStyle/>
          <a:p>
            <a:endParaRPr dirty="0"/>
          </a:p>
        </p:txBody>
      </p:sp>
      <p:sp>
        <p:nvSpPr>
          <p:cNvPr id="17" name="bk object 17"/>
          <p:cNvSpPr/>
          <p:nvPr/>
        </p:nvSpPr>
        <p:spPr>
          <a:xfrm>
            <a:off x="658368" y="1248155"/>
            <a:ext cx="10972800" cy="1905"/>
          </a:xfrm>
          <a:custGeom>
            <a:avLst/>
            <a:gdLst/>
            <a:ahLst/>
            <a:cxnLst/>
            <a:rect l="l" t="t" r="r" b="b"/>
            <a:pathLst>
              <a:path w="10972800" h="1905">
                <a:moveTo>
                  <a:pt x="0" y="0"/>
                </a:moveTo>
                <a:lnTo>
                  <a:pt x="10972800" y="1524"/>
                </a:lnTo>
              </a:path>
            </a:pathLst>
          </a:custGeom>
          <a:ln w="27432">
            <a:solidFill>
              <a:srgbClr val="E21C27"/>
            </a:solidFill>
          </a:ln>
        </p:spPr>
        <p:txBody>
          <a:bodyPr wrap="square" lIns="0" tIns="0" rIns="0" bIns="0" rtlCol="0"/>
          <a:lstStyle/>
          <a:p>
            <a:endParaRPr dirty="0"/>
          </a:p>
        </p:txBody>
      </p:sp>
      <p:sp>
        <p:nvSpPr>
          <p:cNvPr id="18" name="bk object 18"/>
          <p:cNvSpPr/>
          <p:nvPr/>
        </p:nvSpPr>
        <p:spPr>
          <a:xfrm>
            <a:off x="9753600" y="6411467"/>
            <a:ext cx="1571243" cy="374903"/>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1082039" y="6422135"/>
            <a:ext cx="755903" cy="271271"/>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1" name="object 3">
            <a:extLst>
              <a:ext uri="{FF2B5EF4-FFF2-40B4-BE49-F238E27FC236}">
                <a16:creationId xmlns:a16="http://schemas.microsoft.com/office/drawing/2014/main" id="{928F78FA-6142-4BEA-8150-CB4382877CFA}"/>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9600" y="6307835"/>
            <a:ext cx="10972800" cy="1905"/>
          </a:xfrm>
          <a:custGeom>
            <a:avLst/>
            <a:gdLst/>
            <a:ahLst/>
            <a:cxnLst/>
            <a:rect l="l" t="t" r="r" b="b"/>
            <a:pathLst>
              <a:path w="10972800" h="1904">
                <a:moveTo>
                  <a:pt x="0" y="0"/>
                </a:moveTo>
                <a:lnTo>
                  <a:pt x="10972800" y="1523"/>
                </a:lnTo>
              </a:path>
            </a:pathLst>
          </a:custGeom>
          <a:ln w="27432">
            <a:solidFill>
              <a:srgbClr val="E21C27"/>
            </a:solidFill>
          </a:ln>
        </p:spPr>
        <p:txBody>
          <a:bodyPr wrap="square" lIns="0" tIns="0" rIns="0" bIns="0" rtlCol="0"/>
          <a:lstStyle/>
          <a:p>
            <a:endParaRPr dirty="0"/>
          </a:p>
        </p:txBody>
      </p:sp>
      <p:sp>
        <p:nvSpPr>
          <p:cNvPr id="17" name="bk object 17"/>
          <p:cNvSpPr/>
          <p:nvPr/>
        </p:nvSpPr>
        <p:spPr>
          <a:xfrm>
            <a:off x="658368" y="1248155"/>
            <a:ext cx="10972800" cy="1905"/>
          </a:xfrm>
          <a:custGeom>
            <a:avLst/>
            <a:gdLst/>
            <a:ahLst/>
            <a:cxnLst/>
            <a:rect l="l" t="t" r="r" b="b"/>
            <a:pathLst>
              <a:path w="10972800" h="1905">
                <a:moveTo>
                  <a:pt x="0" y="0"/>
                </a:moveTo>
                <a:lnTo>
                  <a:pt x="10972800" y="1524"/>
                </a:lnTo>
              </a:path>
            </a:pathLst>
          </a:custGeom>
          <a:ln w="27432">
            <a:solidFill>
              <a:srgbClr val="E21C27"/>
            </a:solidFill>
          </a:ln>
        </p:spPr>
        <p:txBody>
          <a:bodyPr wrap="square" lIns="0" tIns="0" rIns="0" bIns="0" rtlCol="0"/>
          <a:lstStyle/>
          <a:p>
            <a:endParaRPr dirty="0"/>
          </a:p>
        </p:txBody>
      </p:sp>
      <p:sp>
        <p:nvSpPr>
          <p:cNvPr id="18" name="bk object 18"/>
          <p:cNvSpPr/>
          <p:nvPr/>
        </p:nvSpPr>
        <p:spPr>
          <a:xfrm>
            <a:off x="9753600" y="6411467"/>
            <a:ext cx="1571243" cy="374903"/>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1082039" y="6422135"/>
            <a:ext cx="755903" cy="271271"/>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1" name="object 3">
            <a:extLst>
              <a:ext uri="{FF2B5EF4-FFF2-40B4-BE49-F238E27FC236}">
                <a16:creationId xmlns:a16="http://schemas.microsoft.com/office/drawing/2014/main" id="{AB2FB932-DD0F-43E7-A8D4-470851FB96E8}"/>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6864095" y="2014727"/>
            <a:ext cx="5011420" cy="3970020"/>
          </a:xfrm>
          <a:prstGeom prst="rect">
            <a:avLst/>
          </a:prstGeom>
        </p:spPr>
        <p:txBody>
          <a:bodyPr wrap="square" lIns="0" tIns="0" rIns="0" bIns="0">
            <a:spAutoFit/>
          </a:bodyPr>
          <a:lstStyle>
            <a:lvl1pPr>
              <a:defRPr b="0" i="0">
                <a:solidFill>
                  <a:schemeClr val="tx1"/>
                </a:solidFill>
              </a:defRPr>
            </a:lvl1pPr>
          </a:lstStyle>
          <a:p>
            <a:endParaRPr/>
          </a:p>
        </p:txBody>
      </p:sp>
      <p:sp>
        <p:nvSpPr>
          <p:cNvPr id="8" name="object 9">
            <a:extLst>
              <a:ext uri="{FF2B5EF4-FFF2-40B4-BE49-F238E27FC236}">
                <a16:creationId xmlns:a16="http://schemas.microsoft.com/office/drawing/2014/main" id="{EBC816EA-75B3-4744-840D-1D32CAF9CC2A}"/>
              </a:ext>
            </a:extLst>
          </p:cNvPr>
          <p:cNvSpPr/>
          <p:nvPr userDrawn="1"/>
        </p:nvSpPr>
        <p:spPr>
          <a:xfrm>
            <a:off x="1082039" y="6422135"/>
            <a:ext cx="755903" cy="271271"/>
          </a:xfrm>
          <a:prstGeom prst="rect">
            <a:avLst/>
          </a:prstGeom>
          <a:blipFill>
            <a:blip r:embed="rId2" cstate="print"/>
            <a:stretch>
              <a:fillRect/>
            </a:stretch>
          </a:blipFill>
        </p:spPr>
        <p:txBody>
          <a:bodyPr wrap="square" lIns="0" tIns="0" rIns="0" bIns="0" rtlCol="0"/>
          <a:lstStyle/>
          <a:p>
            <a:endParaRPr dirty="0"/>
          </a:p>
        </p:txBody>
      </p:sp>
      <p:sp>
        <p:nvSpPr>
          <p:cNvPr id="9" name="object 3">
            <a:extLst>
              <a:ext uri="{FF2B5EF4-FFF2-40B4-BE49-F238E27FC236}">
                <a16:creationId xmlns:a16="http://schemas.microsoft.com/office/drawing/2014/main" id="{74E2EF82-9CF7-4441-9CEB-50D2C84E3D13}"/>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
        <p:nvSpPr>
          <p:cNvPr id="14" name="bk object 18">
            <a:extLst>
              <a:ext uri="{FF2B5EF4-FFF2-40B4-BE49-F238E27FC236}">
                <a16:creationId xmlns:a16="http://schemas.microsoft.com/office/drawing/2014/main" id="{89052BA4-2FBF-47E1-89EE-018BEBA7B8E9}"/>
              </a:ext>
            </a:extLst>
          </p:cNvPr>
          <p:cNvSpPr/>
          <p:nvPr userDrawn="1"/>
        </p:nvSpPr>
        <p:spPr>
          <a:xfrm>
            <a:off x="9753600" y="6411467"/>
            <a:ext cx="1571243" cy="374903"/>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9600" y="6307835"/>
            <a:ext cx="10972800" cy="1905"/>
          </a:xfrm>
          <a:custGeom>
            <a:avLst/>
            <a:gdLst/>
            <a:ahLst/>
            <a:cxnLst/>
            <a:rect l="l" t="t" r="r" b="b"/>
            <a:pathLst>
              <a:path w="10972800" h="1904">
                <a:moveTo>
                  <a:pt x="0" y="0"/>
                </a:moveTo>
                <a:lnTo>
                  <a:pt x="10972800" y="1523"/>
                </a:lnTo>
              </a:path>
            </a:pathLst>
          </a:custGeom>
          <a:ln w="27432">
            <a:solidFill>
              <a:srgbClr val="E21C27"/>
            </a:solidFill>
          </a:ln>
        </p:spPr>
        <p:txBody>
          <a:bodyPr wrap="square" lIns="0" tIns="0" rIns="0" bIns="0" rtlCol="0"/>
          <a:lstStyle/>
          <a:p>
            <a:endParaRPr dirty="0"/>
          </a:p>
        </p:txBody>
      </p:sp>
      <p:sp>
        <p:nvSpPr>
          <p:cNvPr id="17" name="bk object 17"/>
          <p:cNvSpPr/>
          <p:nvPr/>
        </p:nvSpPr>
        <p:spPr>
          <a:xfrm>
            <a:off x="658368" y="1248155"/>
            <a:ext cx="10972800" cy="1905"/>
          </a:xfrm>
          <a:custGeom>
            <a:avLst/>
            <a:gdLst/>
            <a:ahLst/>
            <a:cxnLst/>
            <a:rect l="l" t="t" r="r" b="b"/>
            <a:pathLst>
              <a:path w="10972800" h="1905">
                <a:moveTo>
                  <a:pt x="0" y="0"/>
                </a:moveTo>
                <a:lnTo>
                  <a:pt x="10972800" y="1524"/>
                </a:lnTo>
              </a:path>
            </a:pathLst>
          </a:custGeom>
          <a:ln w="27432">
            <a:solidFill>
              <a:srgbClr val="E21C27"/>
            </a:solidFill>
          </a:ln>
        </p:spPr>
        <p:txBody>
          <a:bodyPr wrap="square" lIns="0" tIns="0" rIns="0" bIns="0" rtlCol="0"/>
          <a:lstStyle/>
          <a:p>
            <a:endParaRPr dirty="0"/>
          </a:p>
        </p:txBody>
      </p:sp>
      <p:sp>
        <p:nvSpPr>
          <p:cNvPr id="18" name="bk object 18"/>
          <p:cNvSpPr/>
          <p:nvPr/>
        </p:nvSpPr>
        <p:spPr>
          <a:xfrm>
            <a:off x="9753600" y="6411467"/>
            <a:ext cx="1571243" cy="374903"/>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1082039" y="6422135"/>
            <a:ext cx="755903" cy="271271"/>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0" name="object 3">
            <a:extLst>
              <a:ext uri="{FF2B5EF4-FFF2-40B4-BE49-F238E27FC236}">
                <a16:creationId xmlns:a16="http://schemas.microsoft.com/office/drawing/2014/main" id="{4B10D508-2C64-44A6-9BD9-732CA957F8ED}"/>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bk object 18">
            <a:extLst>
              <a:ext uri="{FF2B5EF4-FFF2-40B4-BE49-F238E27FC236}">
                <a16:creationId xmlns:a16="http://schemas.microsoft.com/office/drawing/2014/main" id="{FEE965AE-E8EF-47E2-8244-6C7C6DB6A0DA}"/>
              </a:ext>
            </a:extLst>
          </p:cNvPr>
          <p:cNvSpPr/>
          <p:nvPr userDrawn="1"/>
        </p:nvSpPr>
        <p:spPr>
          <a:xfrm>
            <a:off x="9753600" y="6411467"/>
            <a:ext cx="1571243" cy="374903"/>
          </a:xfrm>
          <a:prstGeom prst="rect">
            <a:avLst/>
          </a:prstGeom>
          <a:blipFill>
            <a:blip r:embed="rId2" cstate="print"/>
            <a:stretch>
              <a:fillRect/>
            </a:stretch>
          </a:blipFill>
        </p:spPr>
        <p:txBody>
          <a:bodyPr wrap="square" lIns="0" tIns="0" rIns="0" bIns="0" rtlCol="0"/>
          <a:lstStyle/>
          <a:p>
            <a:endParaRPr dirty="0"/>
          </a:p>
        </p:txBody>
      </p:sp>
      <p:sp>
        <p:nvSpPr>
          <p:cNvPr id="6" name="bk object 19">
            <a:extLst>
              <a:ext uri="{FF2B5EF4-FFF2-40B4-BE49-F238E27FC236}">
                <a16:creationId xmlns:a16="http://schemas.microsoft.com/office/drawing/2014/main" id="{9233A9E9-7F8D-4D3A-BCC1-B5282F4B8BA0}"/>
              </a:ext>
            </a:extLst>
          </p:cNvPr>
          <p:cNvSpPr/>
          <p:nvPr userDrawn="1"/>
        </p:nvSpPr>
        <p:spPr>
          <a:xfrm>
            <a:off x="1082039" y="6422135"/>
            <a:ext cx="755903" cy="271271"/>
          </a:xfrm>
          <a:prstGeom prst="rect">
            <a:avLst/>
          </a:prstGeom>
          <a:blipFill>
            <a:blip r:embed="rId3" cstate="print"/>
            <a:stretch>
              <a:fillRect/>
            </a:stretch>
          </a:blipFill>
        </p:spPr>
        <p:txBody>
          <a:bodyPr wrap="square" lIns="0" tIns="0" rIns="0" bIns="0" rtlCol="0"/>
          <a:lstStyle/>
          <a:p>
            <a:endParaRPr dirty="0"/>
          </a:p>
        </p:txBody>
      </p:sp>
      <p:sp>
        <p:nvSpPr>
          <p:cNvPr id="7" name="object 3">
            <a:extLst>
              <a:ext uri="{FF2B5EF4-FFF2-40B4-BE49-F238E27FC236}">
                <a16:creationId xmlns:a16="http://schemas.microsoft.com/office/drawing/2014/main" id="{56D78DA0-68E2-4B04-BDC5-9499224B1A56}"/>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5553"/>
          </a:xfrm>
          <a:prstGeom prst="rect">
            <a:avLst/>
          </a:prstGeom>
        </p:spPr>
        <p:txBody>
          <a:bodyPr/>
          <a:lstStyle/>
          <a:p>
            <a:r>
              <a:rPr lang="en-US"/>
              <a:t>Click to edit Master title style</a:t>
            </a:r>
          </a:p>
        </p:txBody>
      </p:sp>
      <p:sp>
        <p:nvSpPr>
          <p:cNvPr id="6" name="bk object 18">
            <a:extLst>
              <a:ext uri="{FF2B5EF4-FFF2-40B4-BE49-F238E27FC236}">
                <a16:creationId xmlns:a16="http://schemas.microsoft.com/office/drawing/2014/main" id="{073D8F66-C8E5-4510-B91D-20B4C9668227}"/>
              </a:ext>
            </a:extLst>
          </p:cNvPr>
          <p:cNvSpPr/>
          <p:nvPr userDrawn="1"/>
        </p:nvSpPr>
        <p:spPr>
          <a:xfrm>
            <a:off x="9753600" y="6411467"/>
            <a:ext cx="1571243" cy="374903"/>
          </a:xfrm>
          <a:prstGeom prst="rect">
            <a:avLst/>
          </a:prstGeom>
          <a:blipFill>
            <a:blip r:embed="rId2" cstate="print"/>
            <a:stretch>
              <a:fillRect/>
            </a:stretch>
          </a:blipFill>
        </p:spPr>
        <p:txBody>
          <a:bodyPr wrap="square" lIns="0" tIns="0" rIns="0" bIns="0" rtlCol="0"/>
          <a:lstStyle/>
          <a:p>
            <a:endParaRPr dirty="0"/>
          </a:p>
        </p:txBody>
      </p:sp>
      <p:sp>
        <p:nvSpPr>
          <p:cNvPr id="7" name="bk object 19">
            <a:extLst>
              <a:ext uri="{FF2B5EF4-FFF2-40B4-BE49-F238E27FC236}">
                <a16:creationId xmlns:a16="http://schemas.microsoft.com/office/drawing/2014/main" id="{E11C6AC8-177A-4623-9148-72442260233A}"/>
              </a:ext>
            </a:extLst>
          </p:cNvPr>
          <p:cNvSpPr/>
          <p:nvPr userDrawn="1"/>
        </p:nvSpPr>
        <p:spPr>
          <a:xfrm>
            <a:off x="1082039" y="6422135"/>
            <a:ext cx="755903" cy="271271"/>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8047CA0D-04E9-4543-9FD3-E5510A9B162E}"/>
              </a:ext>
            </a:extLst>
          </p:cNvPr>
          <p:cNvSpPr txBox="1"/>
          <p:nvPr userDrawn="1"/>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Tree>
    <p:extLst>
      <p:ext uri="{BB962C8B-B14F-4D97-AF65-F5344CB8AC3E}">
        <p14:creationId xmlns:p14="http://schemas.microsoft.com/office/powerpoint/2010/main" val="2153643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9600" y="6307835"/>
            <a:ext cx="10972800" cy="1905"/>
          </a:xfrm>
          <a:custGeom>
            <a:avLst/>
            <a:gdLst/>
            <a:ahLst/>
            <a:cxnLst/>
            <a:rect l="l" t="t" r="r" b="b"/>
            <a:pathLst>
              <a:path w="10972800" h="1904">
                <a:moveTo>
                  <a:pt x="0" y="0"/>
                </a:moveTo>
                <a:lnTo>
                  <a:pt x="10972800" y="1523"/>
                </a:lnTo>
              </a:path>
            </a:pathLst>
          </a:custGeom>
          <a:ln w="27432">
            <a:solidFill>
              <a:srgbClr val="E21C27"/>
            </a:solidFill>
          </a:ln>
        </p:spPr>
        <p:txBody>
          <a:bodyPr wrap="square" lIns="0" tIns="0" rIns="0" bIns="0" rtlCol="0"/>
          <a:lstStyle/>
          <a:p>
            <a:endParaRPr dirty="0"/>
          </a:p>
        </p:txBody>
      </p:sp>
      <p:sp>
        <p:nvSpPr>
          <p:cNvPr id="17" name="bk object 17"/>
          <p:cNvSpPr/>
          <p:nvPr/>
        </p:nvSpPr>
        <p:spPr>
          <a:xfrm>
            <a:off x="658368" y="1248155"/>
            <a:ext cx="10972800" cy="1905"/>
          </a:xfrm>
          <a:custGeom>
            <a:avLst/>
            <a:gdLst/>
            <a:ahLst/>
            <a:cxnLst/>
            <a:rect l="l" t="t" r="r" b="b"/>
            <a:pathLst>
              <a:path w="10972800" h="1905">
                <a:moveTo>
                  <a:pt x="0" y="0"/>
                </a:moveTo>
                <a:lnTo>
                  <a:pt x="10972800" y="1524"/>
                </a:lnTo>
              </a:path>
            </a:pathLst>
          </a:custGeom>
          <a:ln w="27432">
            <a:solidFill>
              <a:srgbClr val="E21C27"/>
            </a:solidFill>
          </a:ln>
        </p:spPr>
        <p:txBody>
          <a:bodyPr wrap="square" lIns="0" tIns="0" rIns="0" bIns="0" rtlCol="0"/>
          <a:lstStyle/>
          <a:p>
            <a:endParaRPr dirty="0"/>
          </a:p>
        </p:txBody>
      </p:sp>
      <p:sp>
        <p:nvSpPr>
          <p:cNvPr id="2" name="Holder 2"/>
          <p:cNvSpPr>
            <a:spLocks noGrp="1"/>
          </p:cNvSpPr>
          <p:nvPr>
            <p:ph type="title"/>
          </p:nvPr>
        </p:nvSpPr>
        <p:spPr>
          <a:xfrm>
            <a:off x="1657075" y="317724"/>
            <a:ext cx="8877848" cy="884555"/>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dirty="0"/>
          </a:p>
        </p:txBody>
      </p:sp>
      <p:sp>
        <p:nvSpPr>
          <p:cNvPr id="3" name="Holder 3"/>
          <p:cNvSpPr>
            <a:spLocks noGrp="1"/>
          </p:cNvSpPr>
          <p:nvPr>
            <p:ph type="body" idx="1"/>
          </p:nvPr>
        </p:nvSpPr>
        <p:spPr>
          <a:xfrm>
            <a:off x="688216" y="1684497"/>
            <a:ext cx="10815566" cy="426085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5996075" y="6482635"/>
            <a:ext cx="2047875" cy="215444"/>
          </a:xfrm>
          <a:prstGeom prst="rect">
            <a:avLst/>
          </a:prstGeom>
        </p:spPr>
        <p:txBody>
          <a:bodyPr wrap="square" lIns="0" tIns="0" rIns="0" bIns="0">
            <a:spAutoFit/>
          </a:bodyPr>
          <a:lstStyle>
            <a:lvl1pPr>
              <a:defRPr sz="1400" b="0" i="0">
                <a:solidFill>
                  <a:schemeClr val="tx1"/>
                </a:solidFill>
                <a:latin typeface="Gill Sans MT"/>
                <a:cs typeface="Gill Sans MT"/>
              </a:defRPr>
            </a:lvl1pPr>
          </a:lstStyle>
          <a:p>
            <a:pPr marL="12700">
              <a:lnSpc>
                <a:spcPct val="100000"/>
              </a:lnSpc>
            </a:pPr>
            <a:endParaRPr dirty="0"/>
          </a:p>
        </p:txBody>
      </p:sp>
      <p:sp>
        <p:nvSpPr>
          <p:cNvPr id="5" name="Holder 5"/>
          <p:cNvSpPr>
            <a:spLocks noGrp="1"/>
          </p:cNvSpPr>
          <p:nvPr>
            <p:ph type="dt" sz="half" idx="6"/>
          </p:nvPr>
        </p:nvSpPr>
        <p:spPr>
          <a:xfrm>
            <a:off x="1905000" y="6482635"/>
            <a:ext cx="2357120" cy="215444"/>
          </a:xfrm>
          <a:prstGeom prst="rect">
            <a:avLst/>
          </a:prstGeom>
        </p:spPr>
        <p:txBody>
          <a:bodyPr wrap="square" lIns="0" tIns="0" rIns="0" bIns="0">
            <a:spAutoFit/>
          </a:bodyPr>
          <a:lstStyle>
            <a:lvl1pPr>
              <a:defRPr sz="1400" b="1" i="0">
                <a:solidFill>
                  <a:schemeClr val="tx1"/>
                </a:solidFill>
                <a:latin typeface="Gill Sans MT"/>
                <a:cs typeface="Gill Sans MT"/>
              </a:defRPr>
            </a:lvl1pPr>
          </a:lstStyle>
          <a:p>
            <a:pPr marL="12700">
              <a:lnSpc>
                <a:spcPct val="100000"/>
              </a:lnSpc>
            </a:pPr>
            <a:endParaRPr spc="40"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51745" y="6502617"/>
            <a:ext cx="1623695" cy="160020"/>
          </a:xfrm>
          <a:prstGeom prst="rect">
            <a:avLst/>
          </a:prstGeom>
        </p:spPr>
        <p:txBody>
          <a:bodyPr vert="horz" wrap="square" lIns="0" tIns="0" rIns="0" bIns="0" rtlCol="0">
            <a:spAutoFit/>
          </a:bodyPr>
          <a:lstStyle/>
          <a:p>
            <a:pPr marL="12700">
              <a:lnSpc>
                <a:spcPct val="100000"/>
              </a:lnSpc>
            </a:pPr>
            <a:r>
              <a:rPr sz="1050" b="1" i="1" spc="-5" dirty="0">
                <a:latin typeface="Arial"/>
                <a:cs typeface="Arial"/>
              </a:rPr>
              <a:t>W</a:t>
            </a:r>
            <a:r>
              <a:rPr sz="1050" b="1" i="1" dirty="0">
                <a:latin typeface="Arial"/>
                <a:cs typeface="Arial"/>
              </a:rPr>
              <a:t>anner</a:t>
            </a:r>
            <a:r>
              <a:rPr sz="1050" b="1" i="1" spc="-35" dirty="0">
                <a:latin typeface="Arial"/>
                <a:cs typeface="Arial"/>
              </a:rPr>
              <a:t> </a:t>
            </a:r>
            <a:r>
              <a:rPr sz="1050" b="1" i="1" dirty="0">
                <a:latin typeface="Arial"/>
                <a:cs typeface="Arial"/>
              </a:rPr>
              <a:t>Eng</a:t>
            </a:r>
            <a:r>
              <a:rPr sz="1050" b="1" i="1" spc="-10" dirty="0">
                <a:latin typeface="Arial"/>
                <a:cs typeface="Arial"/>
              </a:rPr>
              <a:t>in</a:t>
            </a:r>
            <a:r>
              <a:rPr sz="1050" b="1" i="1" dirty="0">
                <a:latin typeface="Arial"/>
                <a:cs typeface="Arial"/>
              </a:rPr>
              <a:t>ee</a:t>
            </a:r>
            <a:r>
              <a:rPr sz="1050" b="1" i="1" spc="-5" dirty="0">
                <a:latin typeface="Arial"/>
                <a:cs typeface="Arial"/>
              </a:rPr>
              <a:t>r</a:t>
            </a:r>
            <a:r>
              <a:rPr sz="1050" b="1" i="1" spc="-10" dirty="0">
                <a:latin typeface="Arial"/>
                <a:cs typeface="Arial"/>
              </a:rPr>
              <a:t>i</a:t>
            </a:r>
            <a:r>
              <a:rPr sz="1050" b="1" i="1" dirty="0">
                <a:latin typeface="Arial"/>
                <a:cs typeface="Arial"/>
              </a:rPr>
              <a:t>n</a:t>
            </a:r>
            <a:r>
              <a:rPr sz="1050" b="1" i="1" spc="-10" dirty="0">
                <a:latin typeface="Arial"/>
                <a:cs typeface="Arial"/>
              </a:rPr>
              <a:t>g</a:t>
            </a:r>
            <a:r>
              <a:rPr sz="1050" b="1" i="1" dirty="0">
                <a:latin typeface="Arial"/>
                <a:cs typeface="Arial"/>
              </a:rPr>
              <a:t>,</a:t>
            </a:r>
            <a:r>
              <a:rPr sz="1050" b="1" i="1" spc="-50" dirty="0">
                <a:latin typeface="Arial"/>
                <a:cs typeface="Arial"/>
              </a:rPr>
              <a:t> </a:t>
            </a:r>
            <a:r>
              <a:rPr sz="1050" b="1" i="1" spc="-10" dirty="0">
                <a:latin typeface="Arial"/>
                <a:cs typeface="Arial"/>
              </a:rPr>
              <a:t>I</a:t>
            </a:r>
            <a:r>
              <a:rPr sz="1050" b="1" i="1" dirty="0">
                <a:latin typeface="Arial"/>
                <a:cs typeface="Arial"/>
              </a:rPr>
              <a:t>nc.</a:t>
            </a:r>
            <a:endParaRPr sz="1050" dirty="0">
              <a:latin typeface="Arial"/>
              <a:cs typeface="Arial"/>
            </a:endParaRPr>
          </a:p>
        </p:txBody>
      </p:sp>
      <p:sp>
        <p:nvSpPr>
          <p:cNvPr id="6" name="object 6"/>
          <p:cNvSpPr/>
          <p:nvPr/>
        </p:nvSpPr>
        <p:spPr>
          <a:xfrm>
            <a:off x="1598675" y="117347"/>
            <a:ext cx="2791967" cy="1002791"/>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1082039" y="6422135"/>
            <a:ext cx="755903" cy="271271"/>
          </a:xfrm>
          <a:prstGeom prst="rect">
            <a:avLst/>
          </a:prstGeom>
          <a:blipFill>
            <a:blip r:embed="rId4" cstate="print"/>
            <a:stretch>
              <a:fillRect/>
            </a:stretch>
          </a:blipFill>
        </p:spPr>
        <p:txBody>
          <a:bodyPr wrap="square" lIns="0" tIns="0" rIns="0" bIns="0" rtlCol="0"/>
          <a:lstStyle/>
          <a:p>
            <a:endParaRPr dirty="0"/>
          </a:p>
        </p:txBody>
      </p:sp>
      <p:sp>
        <p:nvSpPr>
          <p:cNvPr id="10" name="object 10"/>
          <p:cNvSpPr txBox="1"/>
          <p:nvPr/>
        </p:nvSpPr>
        <p:spPr>
          <a:xfrm>
            <a:off x="1752600" y="1299877"/>
            <a:ext cx="8763000" cy="1107996"/>
          </a:xfrm>
          <a:prstGeom prst="rect">
            <a:avLst/>
          </a:prstGeom>
        </p:spPr>
        <p:txBody>
          <a:bodyPr vert="horz" wrap="square" lIns="0" tIns="0" rIns="0" bIns="0" rtlCol="0">
            <a:spAutoFit/>
          </a:bodyPr>
          <a:lstStyle/>
          <a:p>
            <a:pPr marL="12700" algn="ctr">
              <a:lnSpc>
                <a:spcPct val="100000"/>
              </a:lnSpc>
            </a:pPr>
            <a:r>
              <a:rPr sz="7200" b="1" spc="-5" dirty="0">
                <a:effectLst>
                  <a:outerShdw blurRad="38100" dist="38100" dir="2700000" algn="tl">
                    <a:srgbClr val="000000">
                      <a:alpha val="43137"/>
                    </a:srgbClr>
                  </a:outerShdw>
                </a:effectLst>
                <a:latin typeface="Calibri"/>
                <a:cs typeface="Calibri"/>
              </a:rPr>
              <a:t>M</a:t>
            </a:r>
            <a:r>
              <a:rPr sz="7200" b="1" spc="5" dirty="0">
                <a:effectLst>
                  <a:outerShdw blurRad="38100" dist="38100" dir="2700000" algn="tl">
                    <a:srgbClr val="000000">
                      <a:alpha val="43137"/>
                    </a:srgbClr>
                  </a:outerShdw>
                </a:effectLst>
                <a:latin typeface="Calibri"/>
                <a:cs typeface="Calibri"/>
              </a:rPr>
              <a:t>T</a:t>
            </a:r>
            <a:r>
              <a:rPr sz="7200" b="1" spc="-20" dirty="0">
                <a:effectLst>
                  <a:outerShdw blurRad="38100" dist="38100" dir="2700000" algn="tl">
                    <a:srgbClr val="000000">
                      <a:alpha val="43137"/>
                    </a:srgbClr>
                  </a:outerShdw>
                </a:effectLst>
                <a:latin typeface="Calibri"/>
                <a:cs typeface="Calibri"/>
              </a:rPr>
              <a:t>8</a:t>
            </a:r>
            <a:r>
              <a:rPr sz="7200" b="1" dirty="0">
                <a:effectLst>
                  <a:outerShdw blurRad="38100" dist="38100" dir="2700000" algn="tl">
                    <a:srgbClr val="000000">
                      <a:alpha val="43137"/>
                    </a:srgbClr>
                  </a:outerShdw>
                </a:effectLst>
                <a:latin typeface="Calibri"/>
                <a:cs typeface="Calibri"/>
              </a:rPr>
              <a:t> </a:t>
            </a:r>
            <a:r>
              <a:rPr lang="en-US" sz="7200" b="1" dirty="0">
                <a:effectLst>
                  <a:outerShdw blurRad="38100" dist="38100" dir="2700000" algn="tl">
                    <a:srgbClr val="000000">
                      <a:alpha val="43137"/>
                    </a:srgbClr>
                  </a:outerShdw>
                </a:effectLst>
                <a:latin typeface="Calibri"/>
                <a:cs typeface="Calibri"/>
              </a:rPr>
              <a:t>METERING </a:t>
            </a:r>
            <a:r>
              <a:rPr sz="7200" b="1" dirty="0">
                <a:effectLst>
                  <a:outerShdw blurRad="38100" dist="38100" dir="2700000" algn="tl">
                    <a:srgbClr val="000000">
                      <a:alpha val="43137"/>
                    </a:srgbClr>
                  </a:outerShdw>
                </a:effectLst>
                <a:latin typeface="Calibri"/>
                <a:cs typeface="Calibri"/>
              </a:rPr>
              <a:t>P</a:t>
            </a:r>
            <a:r>
              <a:rPr sz="7200" b="1" spc="-25" dirty="0">
                <a:effectLst>
                  <a:outerShdw blurRad="38100" dist="38100" dir="2700000" algn="tl">
                    <a:srgbClr val="000000">
                      <a:alpha val="43137"/>
                    </a:srgbClr>
                  </a:outerShdw>
                </a:effectLst>
                <a:latin typeface="Calibri"/>
                <a:cs typeface="Calibri"/>
              </a:rPr>
              <a:t>U</a:t>
            </a:r>
            <a:r>
              <a:rPr sz="7200" b="1" spc="-5" dirty="0">
                <a:effectLst>
                  <a:outerShdw blurRad="38100" dist="38100" dir="2700000" algn="tl">
                    <a:srgbClr val="000000">
                      <a:alpha val="43137"/>
                    </a:srgbClr>
                  </a:outerShdw>
                </a:effectLst>
                <a:latin typeface="Calibri"/>
                <a:cs typeface="Calibri"/>
              </a:rPr>
              <a:t>MP</a:t>
            </a:r>
            <a:endParaRPr sz="7200" dirty="0">
              <a:effectLst>
                <a:outerShdw blurRad="38100" dist="38100" dir="2700000" algn="tl">
                  <a:srgbClr val="000000">
                    <a:alpha val="43137"/>
                  </a:srgbClr>
                </a:outerShdw>
              </a:effectLst>
              <a:latin typeface="Calibri"/>
              <a:cs typeface="Calibri"/>
            </a:endParaRPr>
          </a:p>
        </p:txBody>
      </p:sp>
      <p:sp>
        <p:nvSpPr>
          <p:cNvPr id="11" name="object 11"/>
          <p:cNvSpPr txBox="1"/>
          <p:nvPr/>
        </p:nvSpPr>
        <p:spPr>
          <a:xfrm>
            <a:off x="2438400" y="5181600"/>
            <a:ext cx="7391400" cy="895117"/>
          </a:xfrm>
          <a:prstGeom prst="rect">
            <a:avLst/>
          </a:prstGeom>
        </p:spPr>
        <p:txBody>
          <a:bodyPr vert="horz" wrap="square" lIns="0" tIns="0" rIns="0" bIns="0" rtlCol="0">
            <a:spAutoFit/>
          </a:bodyPr>
          <a:lstStyle/>
          <a:p>
            <a:pPr marL="635" algn="ctr">
              <a:lnSpc>
                <a:spcPts val="3479"/>
              </a:lnSpc>
            </a:pPr>
            <a:endParaRPr sz="2900" dirty="0">
              <a:latin typeface="Calibri"/>
              <a:cs typeface="Calibri"/>
            </a:endParaRPr>
          </a:p>
          <a:p>
            <a:pPr algn="ctr">
              <a:lnSpc>
                <a:spcPct val="100000"/>
              </a:lnSpc>
            </a:pPr>
            <a:r>
              <a:rPr lang="en-US" sz="2900" b="1" spc="-5" dirty="0">
                <a:latin typeface="Calibri"/>
                <a:cs typeface="Calibri"/>
              </a:rPr>
              <a:t>October 31, 2017</a:t>
            </a:r>
            <a:endParaRPr sz="2900" dirty="0">
              <a:latin typeface="Calibri"/>
              <a:cs typeface="Calibr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296" y="280414"/>
            <a:ext cx="2837688" cy="67665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0884" y="2857314"/>
            <a:ext cx="3406432" cy="23103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1711238"/>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Hydraulically actuated/balanced metering pumps require replenishment of the actuating oil lost through air bleed and leakage along the piston to maintain accuracy.  This is accomplished in two ways:</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1000" kern="0" dirty="0"/>
          </a:p>
          <a:p>
            <a:pPr eaLnBrk="0" hangingPunct="0">
              <a:lnSpc>
                <a:spcPct val="80000"/>
              </a:lnSpc>
              <a:spcBef>
                <a:spcPct val="20000"/>
              </a:spcBef>
              <a:buClr>
                <a:srgbClr val="FF0000"/>
              </a:buClr>
            </a:pPr>
            <a:endParaRPr lang="en-US" sz="2800" dirty="0"/>
          </a:p>
        </p:txBody>
      </p:sp>
      <p:pic>
        <p:nvPicPr>
          <p:cNvPr id="6" name="Picture 19" descr="MRV1">
            <a:extLst>
              <a:ext uri="{FF2B5EF4-FFF2-40B4-BE49-F238E27FC236}">
                <a16:creationId xmlns:a16="http://schemas.microsoft.com/office/drawing/2014/main" id="{25DABD4D-FC22-42D7-9406-69BC929BC303}"/>
              </a:ext>
            </a:extLst>
          </p:cNvPr>
          <p:cNvPicPr>
            <a:picLocks noChangeAspect="1" noChangeArrowheads="1"/>
          </p:cNvPicPr>
          <p:nvPr/>
        </p:nvPicPr>
        <p:blipFill>
          <a:blip r:embed="rId3" cstate="print"/>
          <a:srcRect/>
          <a:stretch>
            <a:fillRect/>
          </a:stretch>
        </p:blipFill>
        <p:spPr bwMode="auto">
          <a:xfrm>
            <a:off x="6326316" y="3124200"/>
            <a:ext cx="5865684" cy="2972874"/>
          </a:xfrm>
          <a:prstGeom prst="rect">
            <a:avLst/>
          </a:prstGeom>
          <a:noFill/>
        </p:spPr>
      </p:pic>
      <p:pic>
        <p:nvPicPr>
          <p:cNvPr id="7" name="Picture 20" descr="vrvr">
            <a:extLst>
              <a:ext uri="{FF2B5EF4-FFF2-40B4-BE49-F238E27FC236}">
                <a16:creationId xmlns:a16="http://schemas.microsoft.com/office/drawing/2014/main" id="{11CF8833-346E-47A1-8B2D-68CC083098D9}"/>
              </a:ext>
            </a:extLst>
          </p:cNvPr>
          <p:cNvPicPr>
            <a:picLocks noChangeAspect="1" noChangeArrowheads="1"/>
          </p:cNvPicPr>
          <p:nvPr/>
        </p:nvPicPr>
        <p:blipFill>
          <a:blip r:embed="rId4" cstate="print"/>
          <a:srcRect/>
          <a:stretch>
            <a:fillRect/>
          </a:stretch>
        </p:blipFill>
        <p:spPr bwMode="auto">
          <a:xfrm>
            <a:off x="280595" y="3353874"/>
            <a:ext cx="6196405" cy="2743200"/>
          </a:xfrm>
          <a:prstGeom prst="rect">
            <a:avLst/>
          </a:prstGeom>
          <a:noFill/>
        </p:spPr>
      </p:pic>
      <p:sp>
        <p:nvSpPr>
          <p:cNvPr id="4" name="TextBox 3">
            <a:extLst>
              <a:ext uri="{FF2B5EF4-FFF2-40B4-BE49-F238E27FC236}">
                <a16:creationId xmlns:a16="http://schemas.microsoft.com/office/drawing/2014/main" id="{6237021E-6D97-40FF-9716-00E2125BBADD}"/>
              </a:ext>
            </a:extLst>
          </p:cNvPr>
          <p:cNvSpPr txBox="1"/>
          <p:nvPr/>
        </p:nvSpPr>
        <p:spPr>
          <a:xfrm>
            <a:off x="2362200" y="3002281"/>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782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646331"/>
          </a:xfrm>
          <a:prstGeom prst="rect">
            <a:avLst/>
          </a:prstGeom>
        </p:spPr>
        <p:txBody>
          <a:bodyPr wrap="square">
            <a:spAutoFit/>
          </a:bodyPr>
          <a:lstStyle/>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1000" kern="0" dirty="0"/>
          </a:p>
          <a:p>
            <a:pPr eaLnBrk="0" hangingPunct="0">
              <a:lnSpc>
                <a:spcPct val="80000"/>
              </a:lnSpc>
              <a:spcBef>
                <a:spcPct val="20000"/>
              </a:spcBef>
              <a:buClr>
                <a:srgbClr val="FF0000"/>
              </a:buClr>
            </a:pPr>
            <a:endParaRPr lang="en-US" sz="2800" dirty="0"/>
          </a:p>
        </p:txBody>
      </p:sp>
      <p:pic>
        <p:nvPicPr>
          <p:cNvPr id="6" name="Picture 19" descr="MRV1">
            <a:extLst>
              <a:ext uri="{FF2B5EF4-FFF2-40B4-BE49-F238E27FC236}">
                <a16:creationId xmlns:a16="http://schemas.microsoft.com/office/drawing/2014/main" id="{25DABD4D-FC22-42D7-9406-69BC929BC303}"/>
              </a:ext>
            </a:extLst>
          </p:cNvPr>
          <p:cNvPicPr>
            <a:picLocks noChangeAspect="1" noChangeArrowheads="1"/>
          </p:cNvPicPr>
          <p:nvPr/>
        </p:nvPicPr>
        <p:blipFill>
          <a:blip r:embed="rId3" cstate="print"/>
          <a:srcRect/>
          <a:stretch>
            <a:fillRect/>
          </a:stretch>
        </p:blipFill>
        <p:spPr bwMode="auto">
          <a:xfrm>
            <a:off x="6326316" y="3124200"/>
            <a:ext cx="5865684" cy="2972874"/>
          </a:xfrm>
          <a:prstGeom prst="rect">
            <a:avLst/>
          </a:prstGeom>
          <a:noFill/>
        </p:spPr>
      </p:pic>
      <p:pic>
        <p:nvPicPr>
          <p:cNvPr id="7" name="Picture 20" descr="vrvr">
            <a:extLst>
              <a:ext uri="{FF2B5EF4-FFF2-40B4-BE49-F238E27FC236}">
                <a16:creationId xmlns:a16="http://schemas.microsoft.com/office/drawing/2014/main" id="{11CF8833-346E-47A1-8B2D-68CC083098D9}"/>
              </a:ext>
            </a:extLst>
          </p:cNvPr>
          <p:cNvPicPr>
            <a:picLocks noChangeAspect="1" noChangeArrowheads="1"/>
          </p:cNvPicPr>
          <p:nvPr/>
        </p:nvPicPr>
        <p:blipFill>
          <a:blip r:embed="rId4" cstate="print"/>
          <a:srcRect/>
          <a:stretch>
            <a:fillRect/>
          </a:stretch>
        </p:blipFill>
        <p:spPr bwMode="auto">
          <a:xfrm>
            <a:off x="280595" y="3353874"/>
            <a:ext cx="6196405" cy="2743200"/>
          </a:xfrm>
          <a:prstGeom prst="rect">
            <a:avLst/>
          </a:prstGeom>
          <a:noFill/>
        </p:spPr>
      </p:pic>
      <p:sp>
        <p:nvSpPr>
          <p:cNvPr id="4" name="TextBox 3">
            <a:extLst>
              <a:ext uri="{FF2B5EF4-FFF2-40B4-BE49-F238E27FC236}">
                <a16:creationId xmlns:a16="http://schemas.microsoft.com/office/drawing/2014/main" id="{6237021E-6D97-40FF-9716-00E2125BBADD}"/>
              </a:ext>
            </a:extLst>
          </p:cNvPr>
          <p:cNvSpPr txBox="1"/>
          <p:nvPr/>
        </p:nvSpPr>
        <p:spPr>
          <a:xfrm>
            <a:off x="2362200" y="3002281"/>
            <a:ext cx="45719" cy="369332"/>
          </a:xfrm>
          <a:prstGeom prst="rect">
            <a:avLst/>
          </a:prstGeom>
          <a:noFill/>
        </p:spPr>
        <p:txBody>
          <a:bodyPr wrap="square" rtlCol="0">
            <a:spAutoFit/>
          </a:bodyPr>
          <a:lstStyle/>
          <a:p>
            <a:endParaRPr lang="en-US" dirty="0"/>
          </a:p>
        </p:txBody>
      </p:sp>
      <p:sp>
        <p:nvSpPr>
          <p:cNvPr id="8" name="Rectangle 7">
            <a:extLst>
              <a:ext uri="{FF2B5EF4-FFF2-40B4-BE49-F238E27FC236}">
                <a16:creationId xmlns:a16="http://schemas.microsoft.com/office/drawing/2014/main" id="{A326C915-DDD3-4636-AB03-3C9F508A7653}"/>
              </a:ext>
            </a:extLst>
          </p:cNvPr>
          <p:cNvSpPr/>
          <p:nvPr/>
        </p:nvSpPr>
        <p:spPr>
          <a:xfrm>
            <a:off x="1447800" y="1631722"/>
            <a:ext cx="4038600" cy="1077218"/>
          </a:xfrm>
          <a:prstGeom prst="rect">
            <a:avLst/>
          </a:prstGeom>
        </p:spPr>
        <p:txBody>
          <a:bodyPr wrap="square">
            <a:spAutoFit/>
          </a:bodyPr>
          <a:lstStyle/>
          <a:p>
            <a:pPr algn="ctr"/>
            <a:r>
              <a:rPr lang="en-US" sz="3200" b="1" dirty="0">
                <a:effectLst>
                  <a:outerShdw blurRad="38100" dist="38100" dir="2700000" algn="tl">
                    <a:srgbClr val="C0C0C0"/>
                  </a:outerShdw>
                </a:effectLst>
              </a:rPr>
              <a:t>Vacuum Replenishment Type</a:t>
            </a:r>
          </a:p>
        </p:txBody>
      </p:sp>
      <p:sp>
        <p:nvSpPr>
          <p:cNvPr id="9" name="Rectangle 8">
            <a:extLst>
              <a:ext uri="{FF2B5EF4-FFF2-40B4-BE49-F238E27FC236}">
                <a16:creationId xmlns:a16="http://schemas.microsoft.com/office/drawing/2014/main" id="{068686FC-9E5D-4A08-85EE-965D6F19D2CB}"/>
              </a:ext>
            </a:extLst>
          </p:cNvPr>
          <p:cNvSpPr/>
          <p:nvPr/>
        </p:nvSpPr>
        <p:spPr>
          <a:xfrm>
            <a:off x="6858000" y="1651501"/>
            <a:ext cx="4486269" cy="1077218"/>
          </a:xfrm>
          <a:prstGeom prst="rect">
            <a:avLst/>
          </a:prstGeom>
        </p:spPr>
        <p:txBody>
          <a:bodyPr wrap="square">
            <a:spAutoFit/>
          </a:bodyPr>
          <a:lstStyle/>
          <a:p>
            <a:pPr algn="ctr"/>
            <a:r>
              <a:rPr lang="en-US" sz="3200" b="1" dirty="0">
                <a:effectLst>
                  <a:outerShdw blurRad="38100" dist="38100" dir="2700000" algn="tl">
                    <a:srgbClr val="C0C0C0"/>
                  </a:outerShdw>
                </a:effectLst>
              </a:rPr>
              <a:t>Mechanical Replenishment Type</a:t>
            </a:r>
          </a:p>
        </p:txBody>
      </p:sp>
    </p:spTree>
    <p:extLst>
      <p:ext uri="{BB962C8B-B14F-4D97-AF65-F5344CB8AC3E}">
        <p14:creationId xmlns:p14="http://schemas.microsoft.com/office/powerpoint/2010/main" val="83045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447800"/>
            <a:ext cx="10970260" cy="4555093"/>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How often and how well a pump replenishes the actuating fluid has a significant impact on the accuracy of the pump.</a:t>
            </a:r>
          </a:p>
          <a:p>
            <a:pPr eaLnBrk="0" fontAlgn="base" hangingPunct="0">
              <a:lnSpc>
                <a:spcPct val="80000"/>
              </a:lnSpc>
              <a:spcBef>
                <a:spcPct val="20000"/>
              </a:spcBef>
              <a:spcAft>
                <a:spcPct val="0"/>
              </a:spcAft>
              <a:buClr>
                <a:srgbClr val="FF0000"/>
              </a:buClr>
              <a:defRPr/>
            </a:pPr>
            <a:endParaRPr lang="en-US" sz="1000" kern="0" dirty="0"/>
          </a:p>
          <a:p>
            <a:pPr eaLnBrk="0" fontAlgn="base" hangingPunct="0">
              <a:lnSpc>
                <a:spcPct val="80000"/>
              </a:lnSpc>
              <a:spcBef>
                <a:spcPct val="20000"/>
              </a:spcBef>
              <a:spcAft>
                <a:spcPct val="0"/>
              </a:spcAft>
              <a:buClr>
                <a:srgbClr val="FF0000"/>
              </a:buClr>
              <a:defRPr/>
            </a:pPr>
            <a:r>
              <a:rPr lang="en-US" sz="2800" kern="0" dirty="0"/>
              <a:t>With both of these methods, replenishment does not occur until a vacuum is sensed in the liquid end or a mechanical valve is opened by a fully-retracted diaphragm.</a:t>
            </a:r>
          </a:p>
          <a:p>
            <a:pPr eaLnBrk="0" fontAlgn="base" hangingPunct="0">
              <a:lnSpc>
                <a:spcPct val="80000"/>
              </a:lnSpc>
              <a:spcBef>
                <a:spcPct val="20000"/>
              </a:spcBef>
              <a:spcAft>
                <a:spcPct val="0"/>
              </a:spcAft>
              <a:buClr>
                <a:srgbClr val="FF0000"/>
              </a:buClr>
              <a:defRPr/>
            </a:pPr>
            <a:endParaRPr lang="en-US" kern="0" dirty="0">
              <a:solidFill>
                <a:srgbClr val="FF0000"/>
              </a:solidFill>
            </a:endParaRPr>
          </a:p>
          <a:p>
            <a:pPr algn="ctr" eaLnBrk="0" fontAlgn="base" hangingPunct="0">
              <a:lnSpc>
                <a:spcPct val="80000"/>
              </a:lnSpc>
              <a:spcBef>
                <a:spcPct val="20000"/>
              </a:spcBef>
              <a:spcAft>
                <a:spcPct val="0"/>
              </a:spcAft>
              <a:buClr>
                <a:srgbClr val="FF0000"/>
              </a:buClr>
              <a:defRPr/>
            </a:pPr>
            <a:r>
              <a:rPr lang="en-US" sz="2800" b="1" u="sng" kern="0" dirty="0">
                <a:solidFill>
                  <a:srgbClr val="FF0000"/>
                </a:solidFill>
              </a:rPr>
              <a:t>Why is this important?</a:t>
            </a:r>
          </a:p>
          <a:p>
            <a:pPr algn="ctr" eaLnBrk="0" fontAlgn="base" hangingPunct="0">
              <a:lnSpc>
                <a:spcPct val="80000"/>
              </a:lnSpc>
              <a:spcBef>
                <a:spcPct val="20000"/>
              </a:spcBef>
              <a:spcAft>
                <a:spcPct val="0"/>
              </a:spcAft>
              <a:buClr>
                <a:srgbClr val="FF0000"/>
              </a:buClr>
              <a:defRPr/>
            </a:pPr>
            <a:endParaRPr lang="en-US" sz="1000" b="1" u="sng" kern="0" dirty="0">
              <a:solidFill>
                <a:srgbClr val="FF0000"/>
              </a:solidFill>
            </a:endParaRPr>
          </a:p>
          <a:p>
            <a:pPr algn="ctr" eaLnBrk="0" fontAlgn="base" hangingPunct="0">
              <a:lnSpc>
                <a:spcPct val="80000"/>
              </a:lnSpc>
              <a:spcBef>
                <a:spcPct val="20000"/>
              </a:spcBef>
              <a:spcAft>
                <a:spcPct val="0"/>
              </a:spcAft>
              <a:buClr>
                <a:srgbClr val="FF0000"/>
              </a:buClr>
              <a:defRPr/>
            </a:pPr>
            <a:r>
              <a:rPr lang="en-US" sz="2800" dirty="0"/>
              <a:t>The MT8 features a replenishment system that compensates for any decrease in actuating fluid on every stroke, ensuring optimum accuracy.</a:t>
            </a:r>
          </a:p>
          <a:p>
            <a:pPr algn="ctr" eaLnBrk="0" fontAlgn="base" hangingPunct="0">
              <a:lnSpc>
                <a:spcPct val="80000"/>
              </a:lnSpc>
              <a:spcBef>
                <a:spcPct val="20000"/>
              </a:spcBef>
              <a:spcAft>
                <a:spcPct val="0"/>
              </a:spcAft>
              <a:buClr>
                <a:srgbClr val="FF0000"/>
              </a:buClr>
              <a:defRPr/>
            </a:pPr>
            <a:endParaRPr lang="en-US" sz="2800" dirty="0"/>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Tree>
    <p:extLst>
      <p:ext uri="{BB962C8B-B14F-4D97-AF65-F5344CB8AC3E}">
        <p14:creationId xmlns:p14="http://schemas.microsoft.com/office/powerpoint/2010/main" val="2956060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3421" y="1371600"/>
            <a:ext cx="10765155" cy="2462213"/>
          </a:xfrm>
          <a:prstGeom prst="rect">
            <a:avLst/>
          </a:prstGeom>
        </p:spPr>
        <p:txBody>
          <a:bodyPr vert="horz" wrap="square" lIns="0" tIns="0" rIns="0" bIns="0" rtlCol="0">
            <a:spAutoFit/>
          </a:bodyPr>
          <a:lstStyle/>
          <a:p>
            <a:pPr marL="12700" algn="ctr">
              <a:lnSpc>
                <a:spcPct val="100000"/>
              </a:lnSpc>
              <a:buClr>
                <a:srgbClr val="FF0000"/>
              </a:buClr>
              <a:tabLst>
                <a:tab pos="355600" algn="l"/>
              </a:tabLst>
            </a:pPr>
            <a:r>
              <a:rPr lang="en-US" sz="3200" spc="-5" dirty="0">
                <a:latin typeface="Calibri"/>
                <a:cs typeface="Calibri"/>
              </a:rPr>
              <a:t>This patented replenishment system not only maintains accuracy which exceeds API 675 performance requirements, but also provides diaphragm protection. It prevents the diaphragm from moving too far forward or backward, protecting the pump from damage in blocked suction conditions.</a:t>
            </a:r>
          </a:p>
        </p:txBody>
      </p:sp>
      <p:pic>
        <p:nvPicPr>
          <p:cNvPr id="10" name="Picture 9">
            <a:extLst>
              <a:ext uri="{FF2B5EF4-FFF2-40B4-BE49-F238E27FC236}">
                <a16:creationId xmlns:a16="http://schemas.microsoft.com/office/drawing/2014/main" id="{5783C088-E8D7-4FEE-A467-795476963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86200"/>
            <a:ext cx="3135593" cy="2328863"/>
          </a:xfrm>
          <a:prstGeom prst="rect">
            <a:avLst/>
          </a:prstGeom>
        </p:spPr>
      </p:pic>
      <p:sp>
        <p:nvSpPr>
          <p:cNvPr id="12" name="Rectangle 2">
            <a:extLst>
              <a:ext uri="{FF2B5EF4-FFF2-40B4-BE49-F238E27FC236}">
                <a16:creationId xmlns:a16="http://schemas.microsoft.com/office/drawing/2014/main" id="{125301E5-264A-40A0-A000-3D718A7D347C}"/>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extLst>
      <p:ext uri="{BB962C8B-B14F-4D97-AF65-F5344CB8AC3E}">
        <p14:creationId xmlns:p14="http://schemas.microsoft.com/office/powerpoint/2010/main" val="124568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3421" y="2133600"/>
            <a:ext cx="10765155" cy="492443"/>
          </a:xfrm>
          <a:prstGeom prst="rect">
            <a:avLst/>
          </a:prstGeom>
        </p:spPr>
        <p:txBody>
          <a:bodyPr vert="horz" wrap="square" lIns="0" tIns="0" rIns="0" bIns="0" rtlCol="0">
            <a:spAutoFit/>
          </a:bodyPr>
          <a:lstStyle/>
          <a:p>
            <a:pPr marL="12700" algn="ctr">
              <a:lnSpc>
                <a:spcPct val="100000"/>
              </a:lnSpc>
              <a:buClr>
                <a:srgbClr val="FF0000"/>
              </a:buClr>
              <a:tabLst>
                <a:tab pos="355600" algn="l"/>
              </a:tabLst>
            </a:pPr>
            <a:r>
              <a:rPr lang="en-US" sz="3200" spc="-5" dirty="0">
                <a:latin typeface="Calibri"/>
                <a:cs typeface="Calibri"/>
              </a:rPr>
              <a:t>And…the pump can run dry indefinitely without damage!</a:t>
            </a:r>
          </a:p>
        </p:txBody>
      </p:sp>
      <p:pic>
        <p:nvPicPr>
          <p:cNvPr id="10" name="Picture 9">
            <a:extLst>
              <a:ext uri="{FF2B5EF4-FFF2-40B4-BE49-F238E27FC236}">
                <a16:creationId xmlns:a16="http://schemas.microsoft.com/office/drawing/2014/main" id="{5783C088-E8D7-4FEE-A467-795476963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86200"/>
            <a:ext cx="3135593" cy="2328863"/>
          </a:xfrm>
          <a:prstGeom prst="rect">
            <a:avLst/>
          </a:prstGeom>
        </p:spPr>
      </p:pic>
      <p:sp>
        <p:nvSpPr>
          <p:cNvPr id="12" name="Rectangle 2">
            <a:extLst>
              <a:ext uri="{FF2B5EF4-FFF2-40B4-BE49-F238E27FC236}">
                <a16:creationId xmlns:a16="http://schemas.microsoft.com/office/drawing/2014/main" id="{125301E5-264A-40A0-A000-3D718A7D347C}"/>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extLst>
      <p:ext uri="{BB962C8B-B14F-4D97-AF65-F5344CB8AC3E}">
        <p14:creationId xmlns:p14="http://schemas.microsoft.com/office/powerpoint/2010/main" val="192864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xfrm>
            <a:off x="1676400" y="304800"/>
            <a:ext cx="8877848" cy="646331"/>
          </a:xfrm>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1221232"/>
          </a:xfrm>
          <a:prstGeom prst="rect">
            <a:avLst/>
          </a:prstGeom>
        </p:spPr>
        <p:txBody>
          <a:bodyPr wrap="square">
            <a:spAutoFit/>
          </a:bodyPr>
          <a:lstStyle/>
          <a:p>
            <a:pPr eaLnBrk="0" hangingPunct="0">
              <a:lnSpc>
                <a:spcPct val="80000"/>
              </a:lnSpc>
              <a:spcBef>
                <a:spcPct val="20000"/>
              </a:spcBef>
              <a:buClr>
                <a:srgbClr val="FF0000"/>
              </a:buClr>
            </a:pPr>
            <a:r>
              <a:rPr lang="en-US" sz="2800" dirty="0"/>
              <a:t>The single diaphragm movement causes significant pulsation and creates a slug-like delivery of process fluid</a:t>
            </a:r>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
        <p:nvSpPr>
          <p:cNvPr id="8" name="Rectangle 7">
            <a:extLst>
              <a:ext uri="{FF2B5EF4-FFF2-40B4-BE49-F238E27FC236}">
                <a16:creationId xmlns:a16="http://schemas.microsoft.com/office/drawing/2014/main" id="{4B2460DF-6006-484A-B58E-8FA0F7ECEA13}"/>
              </a:ext>
            </a:extLst>
          </p:cNvPr>
          <p:cNvSpPr/>
          <p:nvPr/>
        </p:nvSpPr>
        <p:spPr>
          <a:xfrm>
            <a:off x="1143000" y="3066953"/>
            <a:ext cx="9753600" cy="1366528"/>
          </a:xfrm>
          <a:prstGeom prst="rect">
            <a:avLst/>
          </a:prstGeom>
        </p:spPr>
        <p:txBody>
          <a:bodyPr wrap="square">
            <a:spAutoFit/>
          </a:bodyPr>
          <a:lstStyle/>
          <a:p>
            <a:pPr algn="ctr" eaLnBrk="0" fontAlgn="base" hangingPunct="0">
              <a:lnSpc>
                <a:spcPct val="80000"/>
              </a:lnSpc>
              <a:spcBef>
                <a:spcPct val="20000"/>
              </a:spcBef>
              <a:spcAft>
                <a:spcPct val="0"/>
              </a:spcAft>
              <a:buClr>
                <a:srgbClr val="FF0000"/>
              </a:buClr>
              <a:defRPr/>
            </a:pPr>
            <a:r>
              <a:rPr lang="en-US" sz="2800" b="1" u="sng" kern="0" dirty="0">
                <a:solidFill>
                  <a:srgbClr val="FF0000"/>
                </a:solidFill>
              </a:rPr>
              <a:t>Why is this important?</a:t>
            </a:r>
          </a:p>
          <a:p>
            <a:pPr algn="ctr" eaLnBrk="0" fontAlgn="base" hangingPunct="0">
              <a:lnSpc>
                <a:spcPct val="80000"/>
              </a:lnSpc>
              <a:spcBef>
                <a:spcPct val="20000"/>
              </a:spcBef>
              <a:spcAft>
                <a:spcPct val="0"/>
              </a:spcAft>
              <a:buClr>
                <a:srgbClr val="FF0000"/>
              </a:buClr>
              <a:defRPr/>
            </a:pPr>
            <a:endParaRPr lang="en-US" sz="1000" b="1" u="sng" kern="0" dirty="0">
              <a:solidFill>
                <a:srgbClr val="FF0000"/>
              </a:solidFill>
            </a:endParaRPr>
          </a:p>
          <a:p>
            <a:pPr algn="ctr" eaLnBrk="0" fontAlgn="base" hangingPunct="0">
              <a:lnSpc>
                <a:spcPct val="80000"/>
              </a:lnSpc>
              <a:spcBef>
                <a:spcPct val="20000"/>
              </a:spcBef>
              <a:spcAft>
                <a:spcPct val="0"/>
              </a:spcAft>
              <a:buClr>
                <a:srgbClr val="FF0000"/>
              </a:buClr>
              <a:defRPr/>
            </a:pPr>
            <a:r>
              <a:rPr lang="en-US" sz="2800" dirty="0"/>
              <a:t>The MT8 features a triplex diaphragm design in one liquid end which creates virtually “pulse-free” linear flow</a:t>
            </a:r>
          </a:p>
        </p:txBody>
      </p:sp>
    </p:spTree>
    <p:extLst>
      <p:ext uri="{BB962C8B-B14F-4D97-AF65-F5344CB8AC3E}">
        <p14:creationId xmlns:p14="http://schemas.microsoft.com/office/powerpoint/2010/main" val="785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5607689"/>
          </a:xfrm>
          <a:prstGeom prst="rect">
            <a:avLst/>
          </a:prstGeom>
        </p:spPr>
        <p:txBody>
          <a:bodyPr wrap="square">
            <a:spAutoFit/>
          </a:bodyPr>
          <a:lstStyle/>
          <a:p>
            <a:pPr eaLnBrk="0" hangingPunct="0">
              <a:lnSpc>
                <a:spcPct val="80000"/>
              </a:lnSpc>
              <a:spcBef>
                <a:spcPct val="20000"/>
              </a:spcBef>
              <a:buClr>
                <a:srgbClr val="FF0000"/>
              </a:buClr>
            </a:pPr>
            <a:r>
              <a:rPr lang="en-US" sz="2800" dirty="0"/>
              <a:t>Minimizing or eliminating pulsations in metering pumps is significant because pulsations:</a:t>
            </a:r>
            <a:br>
              <a:rPr lang="en-US" sz="2800" dirty="0"/>
            </a:br>
            <a:endParaRPr lang="en-US" sz="2800" dirty="0"/>
          </a:p>
          <a:p>
            <a:pPr marL="457200" indent="-457200" eaLnBrk="0" hangingPunct="0">
              <a:lnSpc>
                <a:spcPct val="80000"/>
              </a:lnSpc>
              <a:spcBef>
                <a:spcPct val="20000"/>
              </a:spcBef>
              <a:buClr>
                <a:srgbClr val="FF0000"/>
              </a:buClr>
              <a:buFont typeface="Arial" panose="020B0604020202020204" pitchFamily="34" charset="0"/>
              <a:buChar char="•"/>
            </a:pPr>
            <a:r>
              <a:rPr lang="en-US" sz="2800" dirty="0"/>
              <a:t>May require the purchase and maintenance of large, expensive dampeners</a:t>
            </a:r>
          </a:p>
          <a:p>
            <a:pPr marL="457200" indent="-457200" eaLnBrk="0" hangingPunct="0">
              <a:lnSpc>
                <a:spcPct val="80000"/>
              </a:lnSpc>
              <a:spcBef>
                <a:spcPct val="20000"/>
              </a:spcBef>
              <a:buClr>
                <a:srgbClr val="FF0000"/>
              </a:buClr>
              <a:buFont typeface="Arial" panose="020B0604020202020204" pitchFamily="34" charset="0"/>
              <a:buChar char="•"/>
            </a:pPr>
            <a:r>
              <a:rPr lang="en-US" sz="2800" dirty="0"/>
              <a:t>Create safety and housekeeping issues </a:t>
            </a:r>
          </a:p>
          <a:p>
            <a:pPr marL="457200" indent="-457200" eaLnBrk="0" hangingPunct="0">
              <a:lnSpc>
                <a:spcPct val="80000"/>
              </a:lnSpc>
              <a:spcBef>
                <a:spcPct val="20000"/>
              </a:spcBef>
              <a:buClr>
                <a:srgbClr val="FF0000"/>
              </a:buClr>
              <a:buFont typeface="Arial" panose="020B0604020202020204" pitchFamily="34" charset="0"/>
              <a:buChar char="•"/>
            </a:pPr>
            <a:r>
              <a:rPr lang="en-US" sz="2800" dirty="0"/>
              <a:t>Cause friction losses</a:t>
            </a:r>
          </a:p>
          <a:p>
            <a:pPr marL="457200" indent="-457200" eaLnBrk="0" hangingPunct="0">
              <a:lnSpc>
                <a:spcPct val="80000"/>
              </a:lnSpc>
              <a:spcBef>
                <a:spcPct val="20000"/>
              </a:spcBef>
              <a:buClr>
                <a:srgbClr val="FF0000"/>
              </a:buClr>
              <a:buFont typeface="Arial" panose="020B0604020202020204" pitchFamily="34" charset="0"/>
              <a:buChar char="•"/>
            </a:pPr>
            <a:r>
              <a:rPr lang="en-US" sz="2800" dirty="0"/>
              <a:t>Increase noise levels, especially in lost motion pump designs that feature metal to metal contact</a:t>
            </a:r>
          </a:p>
          <a:p>
            <a:pPr marL="457200" indent="-457200" eaLnBrk="0" hangingPunct="0">
              <a:lnSpc>
                <a:spcPct val="80000"/>
              </a:lnSpc>
              <a:spcBef>
                <a:spcPct val="20000"/>
              </a:spcBef>
              <a:buClr>
                <a:srgbClr val="FF0000"/>
              </a:buClr>
              <a:buFont typeface="Arial" panose="020B0604020202020204" pitchFamily="34" charset="0"/>
              <a:buChar char="•"/>
            </a:pPr>
            <a:r>
              <a:rPr lang="en-US" sz="2800" dirty="0"/>
              <a:t>Result in process fluid flows that are slugs which average out to a specific gph </a:t>
            </a:r>
          </a:p>
          <a:p>
            <a:pPr marL="457200" indent="-457200" eaLnBrk="0" hangingPunct="0">
              <a:lnSpc>
                <a:spcPct val="80000"/>
              </a:lnSpc>
              <a:spcBef>
                <a:spcPct val="20000"/>
              </a:spcBef>
              <a:buClr>
                <a:srgbClr val="FF0000"/>
              </a:buClr>
              <a:buFont typeface="Arial" panose="020B0604020202020204" pitchFamily="34" charset="0"/>
              <a:buChar char="•"/>
            </a:pPr>
            <a:endParaRPr lang="en-US" sz="2800" dirty="0"/>
          </a:p>
          <a:p>
            <a:pPr marL="457200" indent="-457200" eaLnBrk="0" hangingPunct="0">
              <a:lnSpc>
                <a:spcPct val="80000"/>
              </a:lnSpc>
              <a:spcBef>
                <a:spcPct val="20000"/>
              </a:spcBef>
              <a:buClr>
                <a:srgbClr val="FF0000"/>
              </a:buClr>
              <a:buFont typeface="Arial" panose="020B0604020202020204" pitchFamily="34" charset="0"/>
              <a:buChar char="•"/>
            </a:pPr>
            <a:endParaRPr lang="en-US" sz="2800" dirty="0"/>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
        <p:nvSpPr>
          <p:cNvPr id="7" name="Rectangle 2">
            <a:extLst>
              <a:ext uri="{FF2B5EF4-FFF2-40B4-BE49-F238E27FC236}">
                <a16:creationId xmlns:a16="http://schemas.microsoft.com/office/drawing/2014/main" id="{F1228B28-05C0-4DDB-AA2A-65F12A9D3633}"/>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extLst>
      <p:ext uri="{BB962C8B-B14F-4D97-AF65-F5344CB8AC3E}">
        <p14:creationId xmlns:p14="http://schemas.microsoft.com/office/powerpoint/2010/main" val="50951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445635"/>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The triplex design of the MT8 minimizes the negative effects of pulsation</a:t>
            </a:r>
          </a:p>
        </p:txBody>
      </p:sp>
      <p:sp>
        <p:nvSpPr>
          <p:cNvPr id="7" name="Rectangle 2">
            <a:extLst>
              <a:ext uri="{FF2B5EF4-FFF2-40B4-BE49-F238E27FC236}">
                <a16:creationId xmlns:a16="http://schemas.microsoft.com/office/drawing/2014/main" id="{1AB56113-771C-484A-8B07-7E6876E7275E}"/>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pic>
        <p:nvPicPr>
          <p:cNvPr id="8" name="We_Dare_To_Compare-1(4)">
            <a:hlinkClick r:id="" action="ppaction://media"/>
            <a:extLst>
              <a:ext uri="{FF2B5EF4-FFF2-40B4-BE49-F238E27FC236}">
                <a16:creationId xmlns:a16="http://schemas.microsoft.com/office/drawing/2014/main" id="{6552B7D1-4466-4895-8CA0-8B4D51B77C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0" y="2178131"/>
            <a:ext cx="6889750" cy="3875092"/>
          </a:xfrm>
          <a:prstGeom prst="rect">
            <a:avLst/>
          </a:prstGeom>
        </p:spPr>
      </p:pic>
    </p:spTree>
    <p:extLst>
      <p:ext uri="{BB962C8B-B14F-4D97-AF65-F5344CB8AC3E}">
        <p14:creationId xmlns:p14="http://schemas.microsoft.com/office/powerpoint/2010/main" val="286230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1212640"/>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In addition, the resulting linear flow allows for the precise delivery of process fluids that remains constant</a:t>
            </a:r>
            <a:endParaRPr lang="en-US" sz="2800" dirty="0"/>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
        <p:nvSpPr>
          <p:cNvPr id="7" name="Rectangle 2">
            <a:extLst>
              <a:ext uri="{FF2B5EF4-FFF2-40B4-BE49-F238E27FC236}">
                <a16:creationId xmlns:a16="http://schemas.microsoft.com/office/drawing/2014/main" id="{1311FE10-CD71-4D62-9D7D-4CC00CFFDF77}"/>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pic>
        <p:nvPicPr>
          <p:cNvPr id="8" name="We_Dare_To_Compare-1(3)">
            <a:hlinkClick r:id="" action="ppaction://media"/>
            <a:extLst>
              <a:ext uri="{FF2B5EF4-FFF2-40B4-BE49-F238E27FC236}">
                <a16:creationId xmlns:a16="http://schemas.microsoft.com/office/drawing/2014/main" id="{0E135149-A213-4256-A165-E622D3D3E7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438400"/>
            <a:ext cx="6418090" cy="3609810"/>
          </a:xfrm>
          <a:prstGeom prst="rect">
            <a:avLst/>
          </a:prstGeom>
        </p:spPr>
      </p:pic>
    </p:spTree>
    <p:extLst>
      <p:ext uri="{BB962C8B-B14F-4D97-AF65-F5344CB8AC3E}">
        <p14:creationId xmlns:p14="http://schemas.microsoft.com/office/powerpoint/2010/main" val="345180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843895" cy="790345"/>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As air entrapment is a common problem with metering pumps, the MT8 has been designed to effectively purge air from the liquid end.</a:t>
            </a:r>
          </a:p>
        </p:txBody>
      </p:sp>
      <p:sp>
        <p:nvSpPr>
          <p:cNvPr id="6" name="Rectangle 2">
            <a:extLst>
              <a:ext uri="{FF2B5EF4-FFF2-40B4-BE49-F238E27FC236}">
                <a16:creationId xmlns:a16="http://schemas.microsoft.com/office/drawing/2014/main" id="{F4642E8B-9DA5-49EF-82E6-941206BC1766}"/>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pic>
        <p:nvPicPr>
          <p:cNvPr id="7" name="IMG_2400-1">
            <a:hlinkClick r:id="" action="ppaction://media"/>
            <a:extLst>
              <a:ext uri="{FF2B5EF4-FFF2-40B4-BE49-F238E27FC236}">
                <a16:creationId xmlns:a16="http://schemas.microsoft.com/office/drawing/2014/main" id="{99C8D377-E7B3-4015-B21F-6459A754FB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362200"/>
            <a:ext cx="6445250" cy="3625514"/>
          </a:xfrm>
          <a:prstGeom prst="rect">
            <a:avLst/>
          </a:prstGeom>
        </p:spPr>
      </p:pic>
    </p:spTree>
    <p:extLst>
      <p:ext uri="{BB962C8B-B14F-4D97-AF65-F5344CB8AC3E}">
        <p14:creationId xmlns:p14="http://schemas.microsoft.com/office/powerpoint/2010/main" val="14874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bwMode="auto">
          <a:xfrm>
            <a:off x="2133600" y="274639"/>
            <a:ext cx="10972800" cy="646331"/>
          </a:xfrm>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4" name="Rectangle 3"/>
          <p:cNvSpPr/>
          <p:nvPr/>
        </p:nvSpPr>
        <p:spPr>
          <a:xfrm>
            <a:off x="990600" y="1676400"/>
            <a:ext cx="10439400" cy="3108543"/>
          </a:xfrm>
          <a:prstGeom prst="rect">
            <a:avLst/>
          </a:prstGeom>
        </p:spPr>
        <p:txBody>
          <a:bodyPr wrap="square">
            <a:spAutoFit/>
          </a:bodyPr>
          <a:lstStyle/>
          <a:p>
            <a:pPr algn="ctr">
              <a:defRPr/>
            </a:pPr>
            <a:r>
              <a:rPr lang="en-US" sz="2800" dirty="0"/>
              <a:t>  A </a:t>
            </a:r>
            <a:r>
              <a:rPr lang="en-US" sz="2800" b="1" dirty="0">
                <a:effectLst>
                  <a:outerShdw blurRad="38100" dist="38100" dir="2700000" algn="tl">
                    <a:srgbClr val="000000">
                      <a:alpha val="43137"/>
                    </a:srgbClr>
                  </a:outerShdw>
                </a:effectLst>
              </a:rPr>
              <a:t>metering pump</a:t>
            </a:r>
            <a:r>
              <a:rPr lang="en-US" sz="2800" dirty="0">
                <a:effectLst>
                  <a:outerShdw blurRad="38100" dist="38100" dir="2700000" algn="tl">
                    <a:srgbClr val="000000">
                      <a:alpha val="43137"/>
                    </a:srgbClr>
                  </a:outerShdw>
                </a:effectLst>
              </a:rPr>
              <a:t> </a:t>
            </a:r>
            <a:r>
              <a:rPr lang="en-US" sz="2800" dirty="0"/>
              <a:t>moves a precise volume of liquid in a specified time period providing an accurate flow rate. Delivery of fluids in precise adjustable flow rates is sometimes called</a:t>
            </a:r>
            <a:r>
              <a:rPr lang="en-US" sz="2800"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metering</a:t>
            </a:r>
            <a:r>
              <a:rPr lang="en-US" sz="2800" dirty="0"/>
              <a:t>.</a:t>
            </a:r>
          </a:p>
          <a:p>
            <a:pPr algn="ctr">
              <a:defRPr/>
            </a:pPr>
            <a:r>
              <a:rPr lang="en-US" sz="2800" dirty="0"/>
              <a:t> </a:t>
            </a:r>
          </a:p>
          <a:p>
            <a:pPr algn="ctr">
              <a:defRPr/>
            </a:pPr>
            <a:r>
              <a:rPr lang="en-US" sz="2800" dirty="0"/>
              <a:t>The term "</a:t>
            </a:r>
            <a:r>
              <a:rPr lang="en-US" sz="2800" b="1" dirty="0">
                <a:effectLst>
                  <a:outerShdw blurRad="38100" dist="38100" dir="2700000" algn="tl">
                    <a:srgbClr val="000000">
                      <a:alpha val="43137"/>
                    </a:srgbClr>
                  </a:outerShdw>
                </a:effectLst>
              </a:rPr>
              <a:t>metering pump</a:t>
            </a:r>
            <a:r>
              <a:rPr lang="en-US" sz="2800" dirty="0"/>
              <a:t>" is based on the application or use rather than the exact kind of pump used, although some types of pumps are far more suitable than most other types of pumps.</a:t>
            </a:r>
            <a:r>
              <a:rPr lang="en-US" sz="2800" baseline="30000" dirty="0"/>
              <a:t>1</a:t>
            </a:r>
          </a:p>
        </p:txBody>
      </p:sp>
      <p:sp>
        <p:nvSpPr>
          <p:cNvPr id="6" name="Rectangle 5"/>
          <p:cNvSpPr/>
          <p:nvPr/>
        </p:nvSpPr>
        <p:spPr>
          <a:xfrm>
            <a:off x="7620000" y="5715000"/>
            <a:ext cx="1742272" cy="369332"/>
          </a:xfrm>
          <a:prstGeom prst="rect">
            <a:avLst/>
          </a:prstGeom>
        </p:spPr>
        <p:txBody>
          <a:bodyPr wrap="none">
            <a:spAutoFit/>
          </a:bodyPr>
          <a:lstStyle/>
          <a:p>
            <a:pPr>
              <a:defRPr/>
            </a:pPr>
            <a:r>
              <a:rPr lang="en-US" baseline="30000" dirty="0"/>
              <a:t>1</a:t>
            </a:r>
            <a:r>
              <a:rPr lang="en-US" dirty="0"/>
              <a:t>From Wikipedia</a:t>
            </a:r>
          </a:p>
        </p:txBody>
      </p:sp>
    </p:spTree>
    <p:extLst>
      <p:ext uri="{BB962C8B-B14F-4D97-AF65-F5344CB8AC3E}">
        <p14:creationId xmlns:p14="http://schemas.microsoft.com/office/powerpoint/2010/main" val="155061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8150860" cy="1964640"/>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Internal Pressure Relief Valve</a:t>
            </a:r>
            <a:endParaRPr sz="3200" dirty="0">
              <a:latin typeface="Calibri"/>
              <a:cs typeface="Calibri"/>
            </a:endParaRPr>
          </a:p>
          <a:p>
            <a:pPr marL="756285" marR="469265" lvl="1" indent="-286385">
              <a:lnSpc>
                <a:spcPct val="100000"/>
              </a:lnSpc>
              <a:spcBef>
                <a:spcPts val="670"/>
              </a:spcBef>
              <a:buClr>
                <a:srgbClr val="FF0000"/>
              </a:buClr>
              <a:buFont typeface="Arial"/>
              <a:buChar char="–"/>
              <a:tabLst>
                <a:tab pos="756920" algn="l"/>
              </a:tabLst>
            </a:pPr>
            <a:r>
              <a:rPr lang="en-US" sz="2800" spc="-25" dirty="0">
                <a:latin typeface="Calibri"/>
                <a:cs typeface="Calibri"/>
              </a:rPr>
              <a:t>Provides internal protection for over-pressurization of the pump</a:t>
            </a:r>
            <a:endParaRPr sz="2800" dirty="0">
              <a:latin typeface="Calibri"/>
              <a:cs typeface="Calibri"/>
            </a:endParaRPr>
          </a:p>
          <a:p>
            <a:pPr marL="756285" lvl="1" indent="-287020">
              <a:lnSpc>
                <a:spcPct val="100000"/>
              </a:lnSpc>
              <a:spcBef>
                <a:spcPts val="670"/>
              </a:spcBef>
              <a:buClr>
                <a:srgbClr val="FF0000"/>
              </a:buClr>
              <a:buFont typeface="Arial"/>
              <a:buChar char="–"/>
              <a:tabLst>
                <a:tab pos="756920" algn="l"/>
              </a:tabLst>
            </a:pPr>
            <a:r>
              <a:rPr lang="en-US" sz="2800" spc="-25" dirty="0">
                <a:latin typeface="Calibri"/>
                <a:cs typeface="Calibri"/>
              </a:rPr>
              <a:t>Does not negate the need for external PRV</a:t>
            </a:r>
            <a:endParaRPr sz="2800" dirty="0">
              <a:latin typeface="Calibri"/>
              <a:cs typeface="Calibri"/>
            </a:endParaRPr>
          </a:p>
        </p:txBody>
      </p:sp>
      <p:sp>
        <p:nvSpPr>
          <p:cNvPr id="6" name="object 4"/>
          <p:cNvSpPr/>
          <p:nvPr/>
        </p:nvSpPr>
        <p:spPr>
          <a:xfrm>
            <a:off x="8991600" y="1295400"/>
            <a:ext cx="2069590" cy="4916423"/>
          </a:xfrm>
          <a:prstGeom prst="rect">
            <a:avLst/>
          </a:prstGeom>
          <a:blipFill>
            <a:blip r:embed="rId3" cstate="print"/>
            <a:stretch>
              <a:fillRect/>
            </a:stretch>
          </a:blipFill>
        </p:spPr>
        <p:txBody>
          <a:bodyPr wrap="square" lIns="0" tIns="0" rIns="0" bIns="0" rtlCol="0"/>
          <a:lstStyle/>
          <a:p>
            <a:endParaRPr dirty="0"/>
          </a:p>
        </p:txBody>
      </p:sp>
      <p:sp>
        <p:nvSpPr>
          <p:cNvPr id="7" name="Rectangle 2">
            <a:extLst>
              <a:ext uri="{FF2B5EF4-FFF2-40B4-BE49-F238E27FC236}">
                <a16:creationId xmlns:a16="http://schemas.microsoft.com/office/drawing/2014/main" id="{37D9B735-74F2-4510-A62E-B2B501FD4E95}"/>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extLst>
      <p:ext uri="{BB962C8B-B14F-4D97-AF65-F5344CB8AC3E}">
        <p14:creationId xmlns:p14="http://schemas.microsoft.com/office/powerpoint/2010/main" val="148055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295400"/>
            <a:ext cx="10439400" cy="1443985"/>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Check valves</a:t>
            </a:r>
            <a:endParaRPr sz="3200" dirty="0">
              <a:latin typeface="Calibri"/>
              <a:cs typeface="Calibri"/>
            </a:endParaRPr>
          </a:p>
          <a:p>
            <a:pPr marL="756285" lvl="1" indent="-286385">
              <a:lnSpc>
                <a:spcPct val="100000"/>
              </a:lnSpc>
              <a:spcBef>
                <a:spcPts val="685"/>
              </a:spcBef>
              <a:buClr>
                <a:srgbClr val="FF0000"/>
              </a:buClr>
              <a:buFont typeface="Arial"/>
              <a:buChar char="–"/>
              <a:tabLst>
                <a:tab pos="756920" algn="l"/>
              </a:tabLst>
            </a:pPr>
            <a:r>
              <a:rPr lang="en-US" sz="2800" spc="-25" dirty="0">
                <a:latin typeface="Calibri"/>
                <a:cs typeface="Calibri"/>
              </a:rPr>
              <a:t>Cartridge one-piece check valves with easy access for simplified maintenance</a:t>
            </a:r>
            <a:endParaRPr sz="2800" dirty="0">
              <a:latin typeface="Calibri"/>
              <a:cs typeface="Calibri"/>
            </a:endParaRPr>
          </a:p>
        </p:txBody>
      </p:sp>
      <p:sp>
        <p:nvSpPr>
          <p:cNvPr id="6" name="object 4"/>
          <p:cNvSpPr/>
          <p:nvPr/>
        </p:nvSpPr>
        <p:spPr>
          <a:xfrm>
            <a:off x="4038600" y="3810000"/>
            <a:ext cx="3043429" cy="2148840"/>
          </a:xfrm>
          <a:prstGeom prst="rect">
            <a:avLst/>
          </a:prstGeom>
          <a:blipFill>
            <a:blip r:embed="rId3" cstate="print"/>
            <a:stretch>
              <a:fillRect/>
            </a:stretch>
          </a:blipFill>
        </p:spPr>
        <p:txBody>
          <a:bodyPr wrap="square" lIns="0" tIns="0" rIns="0" bIns="0" rtlCol="0"/>
          <a:lstStyle/>
          <a:p>
            <a:endParaRPr dirty="0"/>
          </a:p>
        </p:txBody>
      </p:sp>
      <p:sp>
        <p:nvSpPr>
          <p:cNvPr id="7" name="Rectangle 6"/>
          <p:cNvSpPr/>
          <p:nvPr/>
        </p:nvSpPr>
        <p:spPr>
          <a:xfrm>
            <a:off x="554229" y="2971800"/>
            <a:ext cx="11023600" cy="523220"/>
          </a:xfrm>
          <a:prstGeom prst="rect">
            <a:avLst/>
          </a:prstGeom>
        </p:spPr>
        <p:txBody>
          <a:bodyPr wrap="square">
            <a:spAutoFit/>
          </a:bodyPr>
          <a:lstStyle/>
          <a:p>
            <a:pPr marL="756285" marR="469265" lvl="1" indent="-286385">
              <a:lnSpc>
                <a:spcPct val="100000"/>
              </a:lnSpc>
              <a:spcBef>
                <a:spcPts val="670"/>
              </a:spcBef>
              <a:buClr>
                <a:srgbClr val="FF0000"/>
              </a:buClr>
              <a:buFont typeface="Arial"/>
              <a:buChar char="–"/>
              <a:tabLst>
                <a:tab pos="756920" algn="l"/>
              </a:tabLst>
            </a:pPr>
            <a:r>
              <a:rPr lang="en-US" sz="2800" spc="-25" dirty="0">
                <a:cs typeface="Calibri"/>
              </a:rPr>
              <a:t>Currently available in 316SS, Hastelloy and Alloy 20</a:t>
            </a:r>
            <a:endParaRPr lang="en-US" sz="2800" dirty="0">
              <a:cs typeface="Calibri"/>
            </a:endParaRPr>
          </a:p>
        </p:txBody>
      </p:sp>
      <p:sp>
        <p:nvSpPr>
          <p:cNvPr id="8" name="Rectangle 2">
            <a:extLst>
              <a:ext uri="{FF2B5EF4-FFF2-40B4-BE49-F238E27FC236}">
                <a16:creationId xmlns:a16="http://schemas.microsoft.com/office/drawing/2014/main" id="{ADF0E653-CAE9-4C08-AB90-00DA0BB7C502}"/>
              </a:ext>
            </a:extLst>
          </p:cNvPr>
          <p:cNvSpPr>
            <a:spLocks noGrp="1" noChangeArrowheads="1"/>
          </p:cNvSpPr>
          <p:nvPr>
            <p:ph type="title"/>
          </p:nvPr>
        </p:nvSpPr>
        <p:spPr bwMode="auto">
          <a:xfrm>
            <a:off x="1627105" y="294637"/>
            <a:ext cx="8877848" cy="884555"/>
          </a:xfrm>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069830" cy="492443"/>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Sealing Oil Cap</a:t>
            </a:r>
            <a:endParaRPr sz="3200" dirty="0">
              <a:latin typeface="Calibri"/>
              <a:cs typeface="Calibri"/>
            </a:endParaRPr>
          </a:p>
        </p:txBody>
      </p:sp>
      <p:sp>
        <p:nvSpPr>
          <p:cNvPr id="6" name="object 4"/>
          <p:cNvSpPr/>
          <p:nvPr/>
        </p:nvSpPr>
        <p:spPr>
          <a:xfrm>
            <a:off x="5105400" y="1704253"/>
            <a:ext cx="5562599" cy="3930397"/>
          </a:xfrm>
          <a:prstGeom prst="rect">
            <a:avLst/>
          </a:prstGeom>
          <a:blipFill>
            <a:blip r:embed="rId3" cstate="print"/>
            <a:stretch>
              <a:fillRect/>
            </a:stretch>
          </a:blipFill>
        </p:spPr>
        <p:txBody>
          <a:bodyPr wrap="square" lIns="0" tIns="0" rIns="0" bIns="0" rtlCol="0"/>
          <a:lstStyle/>
          <a:p>
            <a:endParaRPr dirty="0"/>
          </a:p>
        </p:txBody>
      </p:sp>
      <p:sp>
        <p:nvSpPr>
          <p:cNvPr id="7" name="Rectangle 2">
            <a:extLst>
              <a:ext uri="{FF2B5EF4-FFF2-40B4-BE49-F238E27FC236}">
                <a16:creationId xmlns:a16="http://schemas.microsoft.com/office/drawing/2014/main" id="{965B8D56-58D0-49A9-93A1-B9F5539D71A7}"/>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Hydra-Cell MT8 Technology Advantages</a:t>
            </a:r>
          </a:p>
        </p:txBody>
      </p:sp>
    </p:spTree>
    <p:extLst>
      <p:ext uri="{BB962C8B-B14F-4D97-AF65-F5344CB8AC3E}">
        <p14:creationId xmlns:p14="http://schemas.microsoft.com/office/powerpoint/2010/main" val="56328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228600"/>
            <a:ext cx="8877848" cy="691190"/>
          </a:xfrm>
          <a:prstGeom prst="rect">
            <a:avLst/>
          </a:prstGeom>
        </p:spPr>
        <p:txBody>
          <a:bodyPr vert="horz" wrap="square" lIns="0" tIns="135865" rIns="0" bIns="0" rtlCol="0">
            <a:spAutoFit/>
          </a:bodyPr>
          <a:lstStyle/>
          <a:p>
            <a:pPr marL="1892935" algn="l">
              <a:lnSpc>
                <a:spcPct val="100000"/>
              </a:lnSpc>
            </a:pPr>
            <a:r>
              <a:rPr sz="3600" b="1" spc="-35" dirty="0">
                <a:effectLst>
                  <a:outerShdw blurRad="38100" dist="38100" dir="2700000" algn="tl">
                    <a:srgbClr val="000000">
                      <a:alpha val="43137"/>
                    </a:srgbClr>
                  </a:outerShdw>
                </a:effectLst>
              </a:rPr>
              <a:t>M</a:t>
            </a:r>
            <a:r>
              <a:rPr sz="3600" b="1" spc="-25" dirty="0">
                <a:effectLst>
                  <a:outerShdw blurRad="38100" dist="38100" dir="2700000" algn="tl">
                    <a:srgbClr val="000000">
                      <a:alpha val="43137"/>
                    </a:srgbClr>
                  </a:outerShdw>
                </a:effectLst>
              </a:rPr>
              <a:t>T8</a:t>
            </a:r>
            <a:r>
              <a:rPr sz="3600" b="1" spc="10" dirty="0">
                <a:effectLst>
                  <a:outerShdw blurRad="38100" dist="38100" dir="2700000" algn="tl">
                    <a:srgbClr val="000000">
                      <a:alpha val="43137"/>
                    </a:srgbClr>
                  </a:outerShdw>
                </a:effectLst>
              </a:rPr>
              <a:t> </a:t>
            </a:r>
            <a:r>
              <a:rPr sz="3600" b="1" spc="-110" dirty="0">
                <a:effectLst>
                  <a:outerShdw blurRad="38100" dist="38100" dir="2700000" algn="tl">
                    <a:srgbClr val="000000">
                      <a:alpha val="43137"/>
                    </a:srgbClr>
                  </a:outerShdw>
                </a:effectLst>
              </a:rPr>
              <a:t>P</a:t>
            </a:r>
            <a:r>
              <a:rPr sz="3600" b="1" spc="-20" dirty="0">
                <a:effectLst>
                  <a:outerShdw blurRad="38100" dist="38100" dir="2700000" algn="tl">
                    <a:srgbClr val="000000">
                      <a:alpha val="43137"/>
                    </a:srgbClr>
                  </a:outerShdw>
                </a:effectLst>
              </a:rPr>
              <a:t>er</a:t>
            </a:r>
            <a:r>
              <a:rPr sz="3600" b="1" spc="-95" dirty="0">
                <a:effectLst>
                  <a:outerShdw blurRad="38100" dist="38100" dir="2700000" algn="tl">
                    <a:srgbClr val="000000">
                      <a:alpha val="43137"/>
                    </a:srgbClr>
                  </a:outerShdw>
                </a:effectLst>
              </a:rPr>
              <a:t>f</a:t>
            </a:r>
            <a:r>
              <a:rPr sz="3600" b="1" spc="-20" dirty="0">
                <a:effectLst>
                  <a:outerShdw blurRad="38100" dist="38100" dir="2700000" algn="tl">
                    <a:srgbClr val="000000">
                      <a:alpha val="43137"/>
                    </a:srgbClr>
                  </a:outerShdw>
                </a:effectLst>
              </a:rPr>
              <a:t>o</a:t>
            </a:r>
            <a:r>
              <a:rPr sz="3600" b="1" spc="-30" dirty="0">
                <a:effectLst>
                  <a:outerShdw blurRad="38100" dist="38100" dir="2700000" algn="tl">
                    <a:srgbClr val="000000">
                      <a:alpha val="43137"/>
                    </a:srgbClr>
                  </a:outerShdw>
                </a:effectLst>
              </a:rPr>
              <a:t>rm</a:t>
            </a:r>
            <a:r>
              <a:rPr sz="3600" b="1" spc="-20" dirty="0">
                <a:effectLst>
                  <a:outerShdw blurRad="38100" dist="38100" dir="2700000" algn="tl">
                    <a:srgbClr val="000000">
                      <a:alpha val="43137"/>
                    </a:srgbClr>
                  </a:outerShdw>
                </a:effectLst>
              </a:rPr>
              <a:t>ance</a:t>
            </a:r>
            <a:r>
              <a:rPr sz="3600" b="1" spc="-5" dirty="0">
                <a:effectLst>
                  <a:outerShdw blurRad="38100" dist="38100" dir="2700000" algn="tl">
                    <a:srgbClr val="000000">
                      <a:alpha val="43137"/>
                    </a:srgbClr>
                  </a:outerShdw>
                </a:effectLst>
              </a:rPr>
              <a:t> </a:t>
            </a:r>
            <a:r>
              <a:rPr sz="3600" b="1" spc="-110" dirty="0">
                <a:effectLst>
                  <a:outerShdw blurRad="38100" dist="38100" dir="2700000" algn="tl">
                    <a:srgbClr val="000000">
                      <a:alpha val="43137"/>
                    </a:srgbClr>
                  </a:outerShdw>
                </a:effectLst>
              </a:rPr>
              <a:t>P</a:t>
            </a:r>
            <a:r>
              <a:rPr sz="3600" b="1" dirty="0">
                <a:effectLst>
                  <a:outerShdw blurRad="38100" dist="38100" dir="2700000" algn="tl">
                    <a:srgbClr val="000000">
                      <a:alpha val="43137"/>
                    </a:srgbClr>
                  </a:outerShdw>
                </a:effectLst>
              </a:rPr>
              <a:t>o</a:t>
            </a:r>
            <a:r>
              <a:rPr sz="3600" b="1" spc="-5" dirty="0">
                <a:effectLst>
                  <a:outerShdw blurRad="38100" dist="38100" dir="2700000" algn="tl">
                    <a:srgbClr val="000000">
                      <a:alpha val="43137"/>
                    </a:srgbClr>
                  </a:outerShdw>
                </a:effectLst>
              </a:rPr>
              <a:t>i</a:t>
            </a:r>
            <a:r>
              <a:rPr sz="3600" b="1" spc="-65" dirty="0">
                <a:effectLst>
                  <a:outerShdw blurRad="38100" dist="38100" dir="2700000" algn="tl">
                    <a:srgbClr val="000000">
                      <a:alpha val="43137"/>
                    </a:srgbClr>
                  </a:outerShdw>
                </a:effectLst>
              </a:rPr>
              <a:t>n</a:t>
            </a:r>
            <a:r>
              <a:rPr sz="3600" b="1" spc="-15" dirty="0">
                <a:effectLst>
                  <a:outerShdw blurRad="38100" dist="38100" dir="2700000" algn="tl">
                    <a:srgbClr val="000000">
                      <a:alpha val="43137"/>
                    </a:srgbClr>
                  </a:outerShdw>
                </a:effectLst>
              </a:rPr>
              <a:t>ts</a:t>
            </a:r>
          </a:p>
        </p:txBody>
      </p:sp>
      <p:sp>
        <p:nvSpPr>
          <p:cNvPr id="3" name="object 3"/>
          <p:cNvSpPr txBox="1"/>
          <p:nvPr/>
        </p:nvSpPr>
        <p:spPr>
          <a:xfrm>
            <a:off x="688340" y="1684497"/>
            <a:ext cx="10765155" cy="3365024"/>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sz="3200" spc="-5" dirty="0">
                <a:latin typeface="Calibri"/>
                <a:cs typeface="Calibri"/>
              </a:rPr>
              <a:t>Maximu</a:t>
            </a:r>
            <a:r>
              <a:rPr sz="3200" dirty="0">
                <a:latin typeface="Calibri"/>
                <a:cs typeface="Calibri"/>
              </a:rPr>
              <a:t>m</a:t>
            </a:r>
            <a:r>
              <a:rPr sz="3200" spc="10" dirty="0">
                <a:latin typeface="Calibri"/>
                <a:cs typeface="Calibri"/>
              </a:rPr>
              <a:t> </a:t>
            </a:r>
            <a:r>
              <a:rPr sz="3200" spc="-10" dirty="0">
                <a:latin typeface="Calibri"/>
                <a:cs typeface="Calibri"/>
              </a:rPr>
              <a:t>Flo</a:t>
            </a:r>
            <a:r>
              <a:rPr sz="3200" dirty="0">
                <a:latin typeface="Calibri"/>
                <a:cs typeface="Calibri"/>
              </a:rPr>
              <a:t>w</a:t>
            </a:r>
            <a:r>
              <a:rPr sz="3200" spc="20" dirty="0">
                <a:latin typeface="Calibri"/>
                <a:cs typeface="Calibri"/>
              </a:rPr>
              <a:t> </a:t>
            </a:r>
            <a:r>
              <a:rPr sz="3200" spc="-5" dirty="0">
                <a:latin typeface="Calibri"/>
                <a:cs typeface="Calibri"/>
              </a:rPr>
              <a:t>8.</a:t>
            </a:r>
            <a:r>
              <a:rPr sz="3200" dirty="0">
                <a:latin typeface="Calibri"/>
                <a:cs typeface="Calibri"/>
              </a:rPr>
              <a:t>0</a:t>
            </a:r>
            <a:r>
              <a:rPr sz="3200" spc="10" dirty="0">
                <a:latin typeface="Calibri"/>
                <a:cs typeface="Calibri"/>
              </a:rPr>
              <a:t> </a:t>
            </a:r>
            <a:r>
              <a:rPr sz="3200" spc="-5" dirty="0">
                <a:latin typeface="Calibri"/>
                <a:cs typeface="Calibri"/>
              </a:rPr>
              <a:t>GP</a:t>
            </a:r>
            <a:r>
              <a:rPr sz="3200" dirty="0">
                <a:latin typeface="Calibri"/>
                <a:cs typeface="Calibri"/>
              </a:rPr>
              <a:t>H</a:t>
            </a:r>
            <a:r>
              <a:rPr sz="3200" spc="15" dirty="0">
                <a:latin typeface="Calibri"/>
                <a:cs typeface="Calibri"/>
              </a:rPr>
              <a:t> </a:t>
            </a:r>
            <a:r>
              <a:rPr sz="3200" spc="-5" dirty="0">
                <a:latin typeface="Calibri"/>
                <a:cs typeface="Calibri"/>
              </a:rPr>
              <a:t>(3</a:t>
            </a:r>
            <a:r>
              <a:rPr sz="3200" dirty="0">
                <a:latin typeface="Calibri"/>
                <a:cs typeface="Calibri"/>
              </a:rPr>
              <a:t>0</a:t>
            </a:r>
            <a:r>
              <a:rPr lang="en-US" sz="3200" dirty="0">
                <a:latin typeface="Calibri"/>
                <a:cs typeface="Calibri"/>
              </a:rPr>
              <a:t>.28</a:t>
            </a:r>
            <a:r>
              <a:rPr sz="3200" spc="20" dirty="0">
                <a:latin typeface="Calibri"/>
                <a:cs typeface="Calibri"/>
              </a:rPr>
              <a:t> </a:t>
            </a:r>
            <a:r>
              <a:rPr sz="3200" spc="-5" dirty="0">
                <a:latin typeface="Calibri"/>
                <a:cs typeface="Calibri"/>
              </a:rPr>
              <a:t>LPH)</a:t>
            </a:r>
            <a:endParaRPr sz="3200" dirty="0">
              <a:latin typeface="Calibri"/>
              <a:cs typeface="Calibri"/>
            </a:endParaRPr>
          </a:p>
          <a:p>
            <a:pPr marL="355600" indent="-342900">
              <a:lnSpc>
                <a:spcPct val="100000"/>
              </a:lnSpc>
              <a:spcBef>
                <a:spcPts val="765"/>
              </a:spcBef>
              <a:buClr>
                <a:srgbClr val="FF0000"/>
              </a:buClr>
              <a:buFont typeface="Arial"/>
              <a:buChar char="•"/>
              <a:tabLst>
                <a:tab pos="355600" algn="l"/>
              </a:tabLst>
            </a:pPr>
            <a:r>
              <a:rPr sz="3200" spc="-5" dirty="0">
                <a:latin typeface="Calibri"/>
                <a:cs typeface="Calibri"/>
              </a:rPr>
              <a:t>Minimu</a:t>
            </a:r>
            <a:r>
              <a:rPr sz="3200" dirty="0">
                <a:latin typeface="Calibri"/>
                <a:cs typeface="Calibri"/>
              </a:rPr>
              <a:t>m</a:t>
            </a:r>
            <a:r>
              <a:rPr sz="3200" spc="10" dirty="0">
                <a:latin typeface="Calibri"/>
                <a:cs typeface="Calibri"/>
              </a:rPr>
              <a:t> </a:t>
            </a:r>
            <a:r>
              <a:rPr sz="3200" spc="-10" dirty="0">
                <a:latin typeface="Calibri"/>
                <a:cs typeface="Calibri"/>
              </a:rPr>
              <a:t>Flo</a:t>
            </a:r>
            <a:r>
              <a:rPr sz="3200" dirty="0">
                <a:latin typeface="Calibri"/>
                <a:cs typeface="Calibri"/>
              </a:rPr>
              <a:t>w</a:t>
            </a:r>
            <a:r>
              <a:rPr sz="3200" spc="20" dirty="0">
                <a:latin typeface="Calibri"/>
                <a:cs typeface="Calibri"/>
              </a:rPr>
              <a:t> </a:t>
            </a:r>
            <a:r>
              <a:rPr sz="3200" spc="-5" dirty="0">
                <a:latin typeface="Calibri"/>
                <a:cs typeface="Calibri"/>
              </a:rPr>
              <a:t>0.0</a:t>
            </a:r>
            <a:r>
              <a:rPr sz="3200" dirty="0">
                <a:latin typeface="Calibri"/>
                <a:cs typeface="Calibri"/>
              </a:rPr>
              <a:t>6</a:t>
            </a:r>
            <a:r>
              <a:rPr sz="3200" spc="10" dirty="0">
                <a:latin typeface="Calibri"/>
                <a:cs typeface="Calibri"/>
              </a:rPr>
              <a:t> </a:t>
            </a:r>
            <a:r>
              <a:rPr sz="3200" spc="-5" dirty="0">
                <a:latin typeface="Calibri"/>
                <a:cs typeface="Calibri"/>
              </a:rPr>
              <a:t>GP</a:t>
            </a:r>
            <a:r>
              <a:rPr sz="3200" dirty="0">
                <a:latin typeface="Calibri"/>
                <a:cs typeface="Calibri"/>
              </a:rPr>
              <a:t>H</a:t>
            </a:r>
            <a:r>
              <a:rPr sz="3200" spc="15" dirty="0">
                <a:latin typeface="Calibri"/>
                <a:cs typeface="Calibri"/>
              </a:rPr>
              <a:t> </a:t>
            </a:r>
            <a:r>
              <a:rPr sz="3200" spc="-5" dirty="0">
                <a:latin typeface="Calibri"/>
                <a:cs typeface="Calibri"/>
              </a:rPr>
              <a:t>(0.2</a:t>
            </a:r>
            <a:r>
              <a:rPr lang="en-US" sz="3200" spc="-5" dirty="0">
                <a:latin typeface="Calibri"/>
                <a:cs typeface="Calibri"/>
              </a:rPr>
              <a:t>27</a:t>
            </a:r>
            <a:r>
              <a:rPr sz="3200" spc="20" dirty="0">
                <a:latin typeface="Calibri"/>
                <a:cs typeface="Calibri"/>
              </a:rPr>
              <a:t> </a:t>
            </a:r>
            <a:r>
              <a:rPr sz="3200" spc="-5" dirty="0">
                <a:latin typeface="Calibri"/>
                <a:cs typeface="Calibri"/>
              </a:rPr>
              <a:t>LPH)</a:t>
            </a:r>
            <a:endParaRPr sz="3200" dirty="0">
              <a:latin typeface="Calibri"/>
              <a:cs typeface="Calibri"/>
            </a:endParaRPr>
          </a:p>
          <a:p>
            <a:pPr marL="355600" indent="-342900">
              <a:lnSpc>
                <a:spcPct val="100000"/>
              </a:lnSpc>
              <a:spcBef>
                <a:spcPts val="765"/>
              </a:spcBef>
              <a:buClr>
                <a:srgbClr val="FF0000"/>
              </a:buClr>
              <a:buFont typeface="Arial"/>
              <a:buChar char="•"/>
              <a:tabLst>
                <a:tab pos="355600" algn="l"/>
              </a:tabLst>
            </a:pPr>
            <a:r>
              <a:rPr sz="3200" spc="-5" dirty="0">
                <a:latin typeface="Calibri"/>
                <a:cs typeface="Calibri"/>
              </a:rPr>
              <a:t>Maximu</a:t>
            </a:r>
            <a:r>
              <a:rPr sz="3200" dirty="0">
                <a:latin typeface="Calibri"/>
                <a:cs typeface="Calibri"/>
              </a:rPr>
              <a:t>m</a:t>
            </a:r>
            <a:r>
              <a:rPr sz="3200" spc="10" dirty="0">
                <a:latin typeface="Calibri"/>
                <a:cs typeface="Calibri"/>
              </a:rPr>
              <a:t> </a:t>
            </a:r>
            <a:r>
              <a:rPr sz="3200" spc="-5" dirty="0">
                <a:latin typeface="Calibri"/>
                <a:cs typeface="Calibri"/>
              </a:rPr>
              <a:t>Outle</a:t>
            </a:r>
            <a:r>
              <a:rPr sz="3200" dirty="0">
                <a:latin typeface="Calibri"/>
                <a:cs typeface="Calibri"/>
              </a:rPr>
              <a:t>t</a:t>
            </a:r>
            <a:r>
              <a:rPr sz="3200" spc="15" dirty="0">
                <a:latin typeface="Calibri"/>
                <a:cs typeface="Calibri"/>
              </a:rPr>
              <a:t> </a:t>
            </a:r>
            <a:r>
              <a:rPr sz="3200" spc="-5" dirty="0">
                <a:latin typeface="Calibri"/>
                <a:cs typeface="Calibri"/>
              </a:rPr>
              <a:t>Pressur</a:t>
            </a:r>
            <a:r>
              <a:rPr sz="3200" dirty="0">
                <a:latin typeface="Calibri"/>
                <a:cs typeface="Calibri"/>
              </a:rPr>
              <a:t>e </a:t>
            </a:r>
            <a:r>
              <a:rPr sz="3200" spc="-5" dirty="0">
                <a:latin typeface="Calibri"/>
                <a:cs typeface="Calibri"/>
              </a:rPr>
              <a:t>350</a:t>
            </a:r>
            <a:r>
              <a:rPr sz="3200" dirty="0">
                <a:latin typeface="Calibri"/>
                <a:cs typeface="Calibri"/>
              </a:rPr>
              <a:t>0</a:t>
            </a:r>
            <a:r>
              <a:rPr sz="3200" spc="15" dirty="0">
                <a:latin typeface="Calibri"/>
                <a:cs typeface="Calibri"/>
              </a:rPr>
              <a:t> </a:t>
            </a:r>
            <a:r>
              <a:rPr sz="3200" spc="-5" dirty="0">
                <a:latin typeface="Calibri"/>
                <a:cs typeface="Calibri"/>
              </a:rPr>
              <a:t>PS</a:t>
            </a:r>
            <a:r>
              <a:rPr sz="3200" dirty="0">
                <a:latin typeface="Calibri"/>
                <a:cs typeface="Calibri"/>
              </a:rPr>
              <a:t>I</a:t>
            </a:r>
            <a:r>
              <a:rPr sz="3200" spc="10" dirty="0">
                <a:latin typeface="Calibri"/>
                <a:cs typeface="Calibri"/>
              </a:rPr>
              <a:t> </a:t>
            </a:r>
            <a:r>
              <a:rPr sz="3200" spc="-5" dirty="0">
                <a:latin typeface="Calibri"/>
                <a:cs typeface="Calibri"/>
              </a:rPr>
              <a:t>(24</a:t>
            </a:r>
            <a:r>
              <a:rPr sz="3200" dirty="0">
                <a:latin typeface="Calibri"/>
                <a:cs typeface="Calibri"/>
              </a:rPr>
              <a:t>1</a:t>
            </a:r>
            <a:r>
              <a:rPr sz="3200" spc="20" dirty="0">
                <a:latin typeface="Calibri"/>
                <a:cs typeface="Calibri"/>
              </a:rPr>
              <a:t> </a:t>
            </a:r>
            <a:r>
              <a:rPr sz="3200" spc="-5" dirty="0">
                <a:latin typeface="Calibri"/>
                <a:cs typeface="Calibri"/>
              </a:rPr>
              <a:t>bar)</a:t>
            </a:r>
            <a:endParaRPr lang="en-US" sz="3200" spc="-5" dirty="0">
              <a:latin typeface="Calibri"/>
              <a:cs typeface="Calibri"/>
            </a:endParaRPr>
          </a:p>
          <a:p>
            <a:pPr marL="355600" indent="-342900">
              <a:lnSpc>
                <a:spcPct val="100000"/>
              </a:lnSpc>
              <a:spcBef>
                <a:spcPts val="765"/>
              </a:spcBef>
              <a:buClr>
                <a:srgbClr val="FF0000"/>
              </a:buClr>
              <a:buFont typeface="Arial"/>
              <a:buChar char="•"/>
              <a:tabLst>
                <a:tab pos="355600" algn="l"/>
              </a:tabLst>
            </a:pPr>
            <a:r>
              <a:rPr lang="en-US" sz="3200" spc="-5" dirty="0">
                <a:latin typeface="Calibri"/>
                <a:cs typeface="Calibri"/>
              </a:rPr>
              <a:t>Maximum Inlet Pressure 500 PSI (34 bar)</a:t>
            </a:r>
            <a:endParaRPr sz="3200" dirty="0">
              <a:latin typeface="Calibri"/>
              <a:cs typeface="Calibri"/>
            </a:endParaRPr>
          </a:p>
          <a:p>
            <a:pPr marL="355600" marR="5080" indent="-342900">
              <a:lnSpc>
                <a:spcPct val="100000"/>
              </a:lnSpc>
              <a:spcBef>
                <a:spcPts val="765"/>
              </a:spcBef>
              <a:buClr>
                <a:srgbClr val="FF0000"/>
              </a:buClr>
              <a:buFont typeface="Arial"/>
              <a:buChar char="•"/>
              <a:tabLst>
                <a:tab pos="355600" algn="l"/>
              </a:tabLst>
            </a:pPr>
            <a:r>
              <a:rPr sz="3200" spc="-5" dirty="0">
                <a:latin typeface="Calibri"/>
                <a:cs typeface="Calibri"/>
              </a:rPr>
              <a:t>Meet</a:t>
            </a:r>
            <a:r>
              <a:rPr sz="3200" dirty="0">
                <a:latin typeface="Calibri"/>
                <a:cs typeface="Calibri"/>
              </a:rPr>
              <a:t>s</a:t>
            </a:r>
            <a:r>
              <a:rPr lang="en-US" sz="3200" spc="-5" dirty="0">
                <a:latin typeface="Calibri"/>
                <a:cs typeface="Calibri"/>
              </a:rPr>
              <a:t>/</a:t>
            </a:r>
            <a:r>
              <a:rPr sz="3200" spc="-5" dirty="0">
                <a:latin typeface="Calibri"/>
                <a:cs typeface="Calibri"/>
              </a:rPr>
              <a:t>exceed</a:t>
            </a:r>
            <a:r>
              <a:rPr sz="3200" dirty="0">
                <a:latin typeface="Calibri"/>
                <a:cs typeface="Calibri"/>
              </a:rPr>
              <a:t>s</a:t>
            </a:r>
            <a:r>
              <a:rPr sz="3200" spc="-20" dirty="0">
                <a:latin typeface="Calibri"/>
                <a:cs typeface="Calibri"/>
              </a:rPr>
              <a:t> </a:t>
            </a:r>
            <a:r>
              <a:rPr sz="3200" spc="-5" dirty="0">
                <a:latin typeface="Calibri"/>
                <a:cs typeface="Calibri"/>
              </a:rPr>
              <a:t>AP</a:t>
            </a:r>
            <a:r>
              <a:rPr sz="3200" dirty="0">
                <a:latin typeface="Calibri"/>
                <a:cs typeface="Calibri"/>
              </a:rPr>
              <a:t>I</a:t>
            </a:r>
            <a:r>
              <a:rPr sz="3200" spc="-10" dirty="0">
                <a:latin typeface="Calibri"/>
                <a:cs typeface="Calibri"/>
              </a:rPr>
              <a:t> </a:t>
            </a:r>
            <a:r>
              <a:rPr sz="3200" spc="-5" dirty="0">
                <a:latin typeface="Calibri"/>
                <a:cs typeface="Calibri"/>
              </a:rPr>
              <a:t>67</a:t>
            </a:r>
            <a:r>
              <a:rPr sz="3200" dirty="0">
                <a:latin typeface="Calibri"/>
                <a:cs typeface="Calibri"/>
              </a:rPr>
              <a:t>5</a:t>
            </a:r>
            <a:r>
              <a:rPr sz="3200" spc="-10" dirty="0">
                <a:latin typeface="Calibri"/>
                <a:cs typeface="Calibri"/>
              </a:rPr>
              <a:t> performanc</a:t>
            </a:r>
            <a:r>
              <a:rPr sz="3200" dirty="0">
                <a:latin typeface="Calibri"/>
                <a:cs typeface="Calibri"/>
              </a:rPr>
              <a:t>e</a:t>
            </a:r>
            <a:r>
              <a:rPr sz="3200" spc="20" dirty="0">
                <a:latin typeface="Calibri"/>
                <a:cs typeface="Calibri"/>
              </a:rPr>
              <a:t> </a:t>
            </a:r>
            <a:r>
              <a:rPr sz="3200" spc="-5" dirty="0">
                <a:latin typeface="Calibri"/>
                <a:cs typeface="Calibri"/>
              </a:rPr>
              <a:t>standard</a:t>
            </a:r>
            <a:r>
              <a:rPr sz="3200" dirty="0">
                <a:latin typeface="Calibri"/>
                <a:cs typeface="Calibri"/>
              </a:rPr>
              <a:t>s</a:t>
            </a:r>
            <a:r>
              <a:rPr sz="3200" spc="-5" dirty="0">
                <a:latin typeface="Calibri"/>
                <a:cs typeface="Calibri"/>
              </a:rPr>
              <a:t> fo</a:t>
            </a:r>
            <a:r>
              <a:rPr sz="3200" dirty="0">
                <a:latin typeface="Calibri"/>
                <a:cs typeface="Calibri"/>
              </a:rPr>
              <a:t>r</a:t>
            </a:r>
            <a:r>
              <a:rPr sz="3200" spc="-5" dirty="0">
                <a:latin typeface="Calibri"/>
                <a:cs typeface="Calibri"/>
              </a:rPr>
              <a:t> </a:t>
            </a:r>
            <a:r>
              <a:rPr sz="3200" spc="-10" dirty="0">
                <a:latin typeface="Calibri"/>
                <a:cs typeface="Calibri"/>
              </a:rPr>
              <a:t>Linearity, </a:t>
            </a:r>
            <a:r>
              <a:rPr sz="3200" spc="-60" dirty="0">
                <a:latin typeface="Calibri"/>
                <a:cs typeface="Calibri"/>
              </a:rPr>
              <a:t>R</a:t>
            </a:r>
            <a:r>
              <a:rPr sz="3200" dirty="0">
                <a:latin typeface="Calibri"/>
                <a:cs typeface="Calibri"/>
              </a:rPr>
              <a:t>e</a:t>
            </a:r>
            <a:r>
              <a:rPr sz="3200" spc="-5" dirty="0">
                <a:latin typeface="Calibri"/>
                <a:cs typeface="Calibri"/>
              </a:rPr>
              <a:t>p</a:t>
            </a:r>
            <a:r>
              <a:rPr sz="3200" dirty="0">
                <a:latin typeface="Calibri"/>
                <a:cs typeface="Calibri"/>
              </a:rPr>
              <a:t>e</a:t>
            </a:r>
            <a:r>
              <a:rPr sz="3200" spc="-25" dirty="0">
                <a:latin typeface="Calibri"/>
                <a:cs typeface="Calibri"/>
              </a:rPr>
              <a:t>a</a:t>
            </a:r>
            <a:r>
              <a:rPr sz="3200" spc="-45" dirty="0">
                <a:latin typeface="Calibri"/>
                <a:cs typeface="Calibri"/>
              </a:rPr>
              <a:t>t</a:t>
            </a:r>
            <a:r>
              <a:rPr sz="3200" dirty="0">
                <a:latin typeface="Calibri"/>
                <a:cs typeface="Calibri"/>
              </a:rPr>
              <a:t>a</a:t>
            </a:r>
            <a:r>
              <a:rPr sz="3200" spc="-5" dirty="0">
                <a:latin typeface="Calibri"/>
                <a:cs typeface="Calibri"/>
              </a:rPr>
              <a:t>bili</a:t>
            </a:r>
            <a:r>
              <a:rPr sz="3200" spc="-10" dirty="0">
                <a:latin typeface="Calibri"/>
                <a:cs typeface="Calibri"/>
              </a:rPr>
              <a:t>t</a:t>
            </a:r>
            <a:r>
              <a:rPr sz="3200" dirty="0">
                <a:latin typeface="Calibri"/>
                <a:cs typeface="Calibri"/>
              </a:rPr>
              <a:t>y</a:t>
            </a:r>
            <a:r>
              <a:rPr sz="3200" spc="20" dirty="0">
                <a:latin typeface="Calibri"/>
                <a:cs typeface="Calibri"/>
              </a:rPr>
              <a:t> </a:t>
            </a:r>
            <a:r>
              <a:rPr sz="3200" dirty="0">
                <a:latin typeface="Calibri"/>
                <a:cs typeface="Calibri"/>
              </a:rPr>
              <a:t>a</a:t>
            </a:r>
            <a:r>
              <a:rPr sz="3200" spc="-10" dirty="0">
                <a:latin typeface="Calibri"/>
                <a:cs typeface="Calibri"/>
              </a:rPr>
              <a:t>n</a:t>
            </a:r>
            <a:r>
              <a:rPr sz="3200" dirty="0">
                <a:latin typeface="Calibri"/>
                <a:cs typeface="Calibri"/>
              </a:rPr>
              <a:t>d</a:t>
            </a:r>
            <a:r>
              <a:rPr sz="3200" spc="15" dirty="0">
                <a:latin typeface="Calibri"/>
                <a:cs typeface="Calibri"/>
              </a:rPr>
              <a:t> </a:t>
            </a:r>
            <a:r>
              <a:rPr sz="3200" dirty="0">
                <a:latin typeface="Calibri"/>
                <a:cs typeface="Calibri"/>
              </a:rPr>
              <a:t>S</a:t>
            </a:r>
            <a:r>
              <a:rPr sz="3200" spc="-45" dirty="0">
                <a:latin typeface="Calibri"/>
                <a:cs typeface="Calibri"/>
              </a:rPr>
              <a:t>t</a:t>
            </a:r>
            <a:r>
              <a:rPr sz="3200" dirty="0">
                <a:latin typeface="Calibri"/>
                <a:cs typeface="Calibri"/>
              </a:rPr>
              <a:t>ea</a:t>
            </a:r>
            <a:r>
              <a:rPr sz="3200" spc="-5" dirty="0">
                <a:latin typeface="Calibri"/>
                <a:cs typeface="Calibri"/>
              </a:rPr>
              <a:t>d</a:t>
            </a:r>
            <a:r>
              <a:rPr sz="3200" dirty="0">
                <a:latin typeface="Calibri"/>
                <a:cs typeface="Calibri"/>
              </a:rPr>
              <a:t>y</a:t>
            </a:r>
            <a:r>
              <a:rPr sz="3200" spc="10" dirty="0">
                <a:latin typeface="Calibri"/>
                <a:cs typeface="Calibri"/>
              </a:rPr>
              <a:t> </a:t>
            </a:r>
            <a:r>
              <a:rPr sz="3200" dirty="0">
                <a:latin typeface="Calibri"/>
                <a:cs typeface="Calibri"/>
              </a:rPr>
              <a:t>S</a:t>
            </a:r>
            <a:r>
              <a:rPr sz="3200" spc="-45" dirty="0">
                <a:latin typeface="Calibri"/>
                <a:cs typeface="Calibri"/>
              </a:rPr>
              <a:t>t</a:t>
            </a:r>
            <a:r>
              <a:rPr sz="3200" spc="-25" dirty="0">
                <a:latin typeface="Calibri"/>
                <a:cs typeface="Calibri"/>
              </a:rPr>
              <a:t>a</a:t>
            </a:r>
            <a:r>
              <a:rPr sz="3200" spc="-45" dirty="0">
                <a:latin typeface="Calibri"/>
                <a:cs typeface="Calibri"/>
              </a:rPr>
              <a:t>t</a:t>
            </a:r>
            <a:r>
              <a:rPr sz="3200" dirty="0">
                <a:latin typeface="Calibri"/>
                <a:cs typeface="Calibri"/>
              </a:rPr>
              <a:t>e</a:t>
            </a:r>
            <a:r>
              <a:rPr sz="3200" spc="-5" dirty="0">
                <a:latin typeface="Calibri"/>
                <a:cs typeface="Calibri"/>
              </a:rPr>
              <a:t> </a:t>
            </a:r>
            <a:r>
              <a:rPr sz="3200" spc="-10" dirty="0">
                <a:latin typeface="Calibri"/>
                <a:cs typeface="Calibri"/>
              </a:rPr>
              <a:t>A</a:t>
            </a:r>
            <a:r>
              <a:rPr sz="3200" dirty="0">
                <a:latin typeface="Calibri"/>
                <a:cs typeface="Calibri"/>
              </a:rPr>
              <a:t>cc</a:t>
            </a:r>
            <a:r>
              <a:rPr sz="3200" spc="-5" dirty="0">
                <a:latin typeface="Calibri"/>
                <a:cs typeface="Calibri"/>
              </a:rPr>
              <a:t>u</a:t>
            </a:r>
            <a:r>
              <a:rPr sz="3200" spc="-65" dirty="0">
                <a:latin typeface="Calibri"/>
                <a:cs typeface="Calibri"/>
              </a:rPr>
              <a:t>r</a:t>
            </a:r>
            <a:r>
              <a:rPr sz="3200" dirty="0">
                <a:latin typeface="Calibri"/>
                <a:cs typeface="Calibri"/>
              </a:rPr>
              <a:t>ac</a:t>
            </a:r>
            <a:r>
              <a:rPr sz="3200" spc="-215" dirty="0">
                <a:latin typeface="Calibri"/>
                <a:cs typeface="Calibri"/>
              </a:rPr>
              <a:t>y</a:t>
            </a:r>
            <a:r>
              <a:rPr sz="3200" dirty="0">
                <a:latin typeface="Calibri"/>
                <a:cs typeface="Calibri"/>
              </a:rPr>
              <a:t>.</a:t>
            </a:r>
            <a:endParaRPr lang="en-US" sz="3200" dirty="0">
              <a:latin typeface="Calibri"/>
              <a:cs typeface="Calibri"/>
            </a:endParaRPr>
          </a:p>
        </p:txBody>
      </p:sp>
    </p:spTree>
    <p:extLst>
      <p:ext uri="{BB962C8B-B14F-4D97-AF65-F5344CB8AC3E}">
        <p14:creationId xmlns:p14="http://schemas.microsoft.com/office/powerpoint/2010/main" val="411163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5093" y="1371600"/>
            <a:ext cx="10069830" cy="1533753"/>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Manifold/Liquid End</a:t>
            </a:r>
            <a:endParaRPr sz="3200" dirty="0">
              <a:latin typeface="Calibri"/>
              <a:cs typeface="Calibri"/>
            </a:endParaRPr>
          </a:p>
          <a:p>
            <a:pPr marL="756285" lvl="1" indent="-286385">
              <a:lnSpc>
                <a:spcPct val="100000"/>
              </a:lnSpc>
              <a:spcBef>
                <a:spcPts val="685"/>
              </a:spcBef>
              <a:buClr>
                <a:srgbClr val="FF0000"/>
              </a:buClr>
              <a:buFont typeface="Arial"/>
              <a:buChar char="–"/>
              <a:tabLst>
                <a:tab pos="756920" algn="l"/>
              </a:tabLst>
            </a:pPr>
            <a:r>
              <a:rPr lang="en-US" sz="2800" spc="-25" dirty="0">
                <a:latin typeface="Calibri"/>
                <a:cs typeface="Calibri"/>
              </a:rPr>
              <a:t>Currently available in 316SS, PVC, PVDF, Hastelloy and Alloy 20</a:t>
            </a:r>
            <a:endParaRPr sz="2800" dirty="0">
              <a:latin typeface="Calibri"/>
              <a:cs typeface="Calibri"/>
            </a:endParaRPr>
          </a:p>
          <a:p>
            <a:pPr marL="469900" marR="469265" lvl="1">
              <a:lnSpc>
                <a:spcPct val="100000"/>
              </a:lnSpc>
              <a:spcBef>
                <a:spcPts val="670"/>
              </a:spcBef>
              <a:buClr>
                <a:srgbClr val="FF0000"/>
              </a:buClr>
              <a:tabLst>
                <a:tab pos="756920" algn="l"/>
              </a:tabLst>
            </a:pPr>
            <a:endParaRPr sz="2800" dirty="0">
              <a:latin typeface="Calibri"/>
              <a:cs typeface="Calibri"/>
            </a:endParaRPr>
          </a:p>
        </p:txBody>
      </p:sp>
      <p:sp>
        <p:nvSpPr>
          <p:cNvPr id="7" name="object 4"/>
          <p:cNvSpPr/>
          <p:nvPr/>
        </p:nvSpPr>
        <p:spPr>
          <a:xfrm>
            <a:off x="10134600" y="1371600"/>
            <a:ext cx="1897379" cy="4893563"/>
          </a:xfrm>
          <a:prstGeom prst="rect">
            <a:avLst/>
          </a:prstGeom>
          <a:blipFill>
            <a:blip r:embed="rId3" cstate="print"/>
            <a:stretch>
              <a:fillRect/>
            </a:stretch>
          </a:blipFill>
        </p:spPr>
        <p:txBody>
          <a:bodyPr wrap="square" lIns="0" tIns="0" rIns="0" bIns="0" rtlCol="0"/>
          <a:lstStyle/>
          <a:p>
            <a:r>
              <a:rPr lang="en-US" dirty="0"/>
              <a:t>e</a:t>
            </a:r>
            <a:endParaRPr dirty="0"/>
          </a:p>
        </p:txBody>
      </p:sp>
      <p:sp>
        <p:nvSpPr>
          <p:cNvPr id="8" name="object 3"/>
          <p:cNvSpPr txBox="1"/>
          <p:nvPr/>
        </p:nvSpPr>
        <p:spPr>
          <a:xfrm>
            <a:off x="452393" y="2905353"/>
            <a:ext cx="9364708" cy="861774"/>
          </a:xfrm>
          <a:prstGeom prst="rect">
            <a:avLst/>
          </a:prstGeom>
        </p:spPr>
        <p:txBody>
          <a:bodyPr vert="horz" wrap="square" lIns="0" tIns="0" rIns="0" bIns="0" rtlCol="0">
            <a:spAutoFit/>
          </a:bodyPr>
          <a:lstStyle/>
          <a:p>
            <a:pPr marL="469900">
              <a:lnSpc>
                <a:spcPct val="100000"/>
              </a:lnSpc>
              <a:spcBef>
                <a:spcPts val="685"/>
              </a:spcBef>
            </a:pPr>
            <a:r>
              <a:rPr sz="2800" spc="-20" dirty="0">
                <a:solidFill>
                  <a:srgbClr val="FF0000"/>
                </a:solidFill>
                <a:latin typeface="Arial"/>
                <a:cs typeface="Arial"/>
              </a:rPr>
              <a:t>–</a:t>
            </a:r>
            <a:r>
              <a:rPr sz="2800" spc="-80" dirty="0">
                <a:solidFill>
                  <a:srgbClr val="FF0000"/>
                </a:solidFill>
                <a:latin typeface="Arial"/>
                <a:cs typeface="Arial"/>
              </a:rPr>
              <a:t> </a:t>
            </a:r>
            <a:r>
              <a:rPr sz="2800" spc="-25" dirty="0">
                <a:latin typeface="Calibri"/>
                <a:cs typeface="Calibri"/>
              </a:rPr>
              <a:t>Optimize</a:t>
            </a:r>
            <a:r>
              <a:rPr sz="2800" spc="-15" dirty="0">
                <a:latin typeface="Calibri"/>
                <a:cs typeface="Calibri"/>
              </a:rPr>
              <a:t>d</a:t>
            </a:r>
            <a:r>
              <a:rPr sz="2800" spc="-5" dirty="0">
                <a:latin typeface="Calibri"/>
                <a:cs typeface="Calibri"/>
              </a:rPr>
              <a:t> </a:t>
            </a:r>
            <a:r>
              <a:rPr sz="2800" spc="-20" dirty="0">
                <a:latin typeface="Calibri"/>
                <a:cs typeface="Calibri"/>
              </a:rPr>
              <a:t>flow</a:t>
            </a:r>
            <a:r>
              <a:rPr sz="2800" spc="-5" dirty="0">
                <a:latin typeface="Calibri"/>
                <a:cs typeface="Calibri"/>
              </a:rPr>
              <a:t> </a:t>
            </a:r>
            <a:r>
              <a:rPr sz="2800" spc="-25" dirty="0">
                <a:latin typeface="Calibri"/>
                <a:cs typeface="Calibri"/>
              </a:rPr>
              <a:t>desig</a:t>
            </a:r>
            <a:r>
              <a:rPr sz="2800" spc="-15" dirty="0">
                <a:latin typeface="Calibri"/>
                <a:cs typeface="Calibri"/>
              </a:rPr>
              <a:t>n</a:t>
            </a:r>
            <a:r>
              <a:rPr sz="2800" spc="5" dirty="0">
                <a:latin typeface="Calibri"/>
                <a:cs typeface="Calibri"/>
              </a:rPr>
              <a:t> </a:t>
            </a:r>
            <a:r>
              <a:rPr sz="2800" spc="-25" dirty="0">
                <a:latin typeface="Calibri"/>
                <a:cs typeface="Calibri"/>
              </a:rPr>
              <a:t>alon</a:t>
            </a:r>
            <a:r>
              <a:rPr sz="2800" spc="-15" dirty="0">
                <a:latin typeface="Calibri"/>
                <a:cs typeface="Calibri"/>
              </a:rPr>
              <a:t>g</a:t>
            </a:r>
            <a:r>
              <a:rPr sz="2800" spc="-10" dirty="0">
                <a:latin typeface="Calibri"/>
                <a:cs typeface="Calibri"/>
              </a:rPr>
              <a:t> </a:t>
            </a:r>
            <a:r>
              <a:rPr sz="2800" spc="-25" dirty="0">
                <a:latin typeface="Calibri"/>
                <a:cs typeface="Calibri"/>
              </a:rPr>
              <a:t>with</a:t>
            </a:r>
            <a:r>
              <a:rPr lang="en-US" sz="2800" spc="-25" dirty="0">
                <a:latin typeface="Calibri"/>
                <a:cs typeface="Calibri"/>
              </a:rPr>
              <a:t> </a:t>
            </a:r>
            <a:r>
              <a:rPr sz="2800" spc="-20" dirty="0">
                <a:latin typeface="Calibri"/>
                <a:cs typeface="Calibri"/>
              </a:rPr>
              <a:t>n</a:t>
            </a:r>
            <a:r>
              <a:rPr sz="2800" spc="-15" dirty="0">
                <a:latin typeface="Calibri"/>
                <a:cs typeface="Calibri"/>
              </a:rPr>
              <a:t>o</a:t>
            </a:r>
            <a:r>
              <a:rPr sz="2800" spc="-25" dirty="0">
                <a:latin typeface="Calibri"/>
                <a:cs typeface="Calibri"/>
              </a:rPr>
              <a:t>n</a:t>
            </a:r>
            <a:r>
              <a:rPr sz="2800" spc="-20" dirty="0">
                <a:latin typeface="Calibri"/>
                <a:cs typeface="Calibri"/>
              </a:rPr>
              <a:t>-sprin</a:t>
            </a:r>
            <a:r>
              <a:rPr sz="2800" spc="-15" dirty="0">
                <a:latin typeface="Calibri"/>
                <a:cs typeface="Calibri"/>
              </a:rPr>
              <a:t>g</a:t>
            </a:r>
            <a:r>
              <a:rPr sz="2800" spc="65" dirty="0">
                <a:latin typeface="Calibri"/>
                <a:cs typeface="Calibri"/>
              </a:rPr>
              <a:t> </a:t>
            </a:r>
            <a:r>
              <a:rPr sz="2800" spc="-20" dirty="0">
                <a:latin typeface="Calibri"/>
                <a:cs typeface="Calibri"/>
              </a:rPr>
              <a:t>l</a:t>
            </a:r>
            <a:r>
              <a:rPr sz="2800" spc="-15" dirty="0">
                <a:latin typeface="Calibri"/>
                <a:cs typeface="Calibri"/>
              </a:rPr>
              <a:t>oa</a:t>
            </a:r>
            <a:r>
              <a:rPr sz="2800" spc="-20" dirty="0">
                <a:latin typeface="Calibri"/>
                <a:cs typeface="Calibri"/>
              </a:rPr>
              <a:t>d</a:t>
            </a:r>
            <a:r>
              <a:rPr sz="2800" spc="-15" dirty="0">
                <a:latin typeface="Calibri"/>
                <a:cs typeface="Calibri"/>
              </a:rPr>
              <a:t>ed</a:t>
            </a:r>
            <a:r>
              <a:rPr sz="2800" spc="10" dirty="0">
                <a:latin typeface="Calibri"/>
                <a:cs typeface="Calibri"/>
              </a:rPr>
              <a:t> </a:t>
            </a:r>
            <a:r>
              <a:rPr sz="2800" spc="-10" dirty="0">
                <a:latin typeface="Calibri"/>
                <a:cs typeface="Calibri"/>
              </a:rPr>
              <a:t>c</a:t>
            </a:r>
            <a:r>
              <a:rPr sz="2800" spc="-20" dirty="0">
                <a:latin typeface="Calibri"/>
                <a:cs typeface="Calibri"/>
              </a:rPr>
              <a:t>h</a:t>
            </a:r>
            <a:r>
              <a:rPr sz="2800" spc="-15" dirty="0">
                <a:latin typeface="Calibri"/>
                <a:cs typeface="Calibri"/>
              </a:rPr>
              <a:t>e</a:t>
            </a:r>
            <a:r>
              <a:rPr sz="2800" spc="-10" dirty="0">
                <a:latin typeface="Calibri"/>
                <a:cs typeface="Calibri"/>
              </a:rPr>
              <a:t>c</a:t>
            </a:r>
            <a:r>
              <a:rPr sz="2800" spc="-40" dirty="0">
                <a:latin typeface="Calibri"/>
                <a:cs typeface="Calibri"/>
              </a:rPr>
              <a:t>k</a:t>
            </a:r>
            <a:r>
              <a:rPr lang="en-US" sz="2800" spc="-40" dirty="0">
                <a:latin typeface="Calibri"/>
                <a:cs typeface="Calibri"/>
              </a:rPr>
              <a:t>   valves</a:t>
            </a:r>
            <a:r>
              <a:rPr sz="2800" spc="10" dirty="0">
                <a:latin typeface="Calibri"/>
                <a:cs typeface="Calibri"/>
              </a:rPr>
              <a:t> </a:t>
            </a:r>
            <a:r>
              <a:rPr sz="2800" spc="-30" dirty="0">
                <a:latin typeface="Calibri"/>
                <a:cs typeface="Calibri"/>
              </a:rPr>
              <a:t>m</a:t>
            </a:r>
            <a:r>
              <a:rPr sz="2800" spc="-15" dirty="0">
                <a:latin typeface="Calibri"/>
                <a:cs typeface="Calibri"/>
              </a:rPr>
              <a:t>a</a:t>
            </a:r>
            <a:r>
              <a:rPr sz="2800" spc="-100" dirty="0">
                <a:latin typeface="Calibri"/>
                <a:cs typeface="Calibri"/>
              </a:rPr>
              <a:t>k</a:t>
            </a:r>
            <a:r>
              <a:rPr sz="2800" spc="-15" dirty="0">
                <a:latin typeface="Calibri"/>
                <a:cs typeface="Calibri"/>
              </a:rPr>
              <a:t>es</a:t>
            </a:r>
            <a:r>
              <a:rPr lang="en-US" sz="2800" spc="10" dirty="0">
                <a:latin typeface="Calibri"/>
                <a:cs typeface="Calibri"/>
              </a:rPr>
              <a:t> </a:t>
            </a:r>
            <a:r>
              <a:rPr sz="2800" spc="-20" dirty="0">
                <a:latin typeface="Calibri"/>
                <a:cs typeface="Calibri"/>
              </a:rPr>
              <a:t>pri</a:t>
            </a:r>
            <a:r>
              <a:rPr sz="2800" spc="-30" dirty="0">
                <a:latin typeface="Calibri"/>
                <a:cs typeface="Calibri"/>
              </a:rPr>
              <a:t>m</a:t>
            </a:r>
            <a:r>
              <a:rPr sz="2800" spc="-20" dirty="0">
                <a:latin typeface="Calibri"/>
                <a:cs typeface="Calibri"/>
              </a:rPr>
              <a:t>in</a:t>
            </a:r>
            <a:r>
              <a:rPr sz="2800" spc="-15" dirty="0">
                <a:latin typeface="Calibri"/>
                <a:cs typeface="Calibri"/>
              </a:rPr>
              <a:t>g</a:t>
            </a:r>
            <a:r>
              <a:rPr sz="2800" spc="-10" dirty="0">
                <a:latin typeface="Calibri"/>
                <a:cs typeface="Calibri"/>
              </a:rPr>
              <a:t> </a:t>
            </a:r>
            <a:r>
              <a:rPr sz="2800" spc="-20" dirty="0">
                <a:latin typeface="Calibri"/>
                <a:cs typeface="Calibri"/>
              </a:rPr>
              <a:t>qui</a:t>
            </a:r>
            <a:r>
              <a:rPr sz="2800" spc="-10" dirty="0">
                <a:latin typeface="Calibri"/>
                <a:cs typeface="Calibri"/>
              </a:rPr>
              <a:t>c</a:t>
            </a:r>
            <a:r>
              <a:rPr sz="2800" spc="-15" dirty="0">
                <a:latin typeface="Calibri"/>
                <a:cs typeface="Calibri"/>
              </a:rPr>
              <a:t>k</a:t>
            </a:r>
            <a:r>
              <a:rPr sz="2800" spc="25" dirty="0">
                <a:latin typeface="Calibri"/>
                <a:cs typeface="Calibri"/>
              </a:rPr>
              <a:t> </a:t>
            </a:r>
            <a:r>
              <a:rPr sz="2800" spc="-15" dirty="0">
                <a:latin typeface="Calibri"/>
                <a:cs typeface="Calibri"/>
              </a:rPr>
              <a:t>a</a:t>
            </a:r>
            <a:r>
              <a:rPr sz="2800" spc="-20" dirty="0">
                <a:latin typeface="Calibri"/>
                <a:cs typeface="Calibri"/>
              </a:rPr>
              <a:t>n</a:t>
            </a:r>
            <a:r>
              <a:rPr sz="2800" spc="-15" dirty="0">
                <a:latin typeface="Calibri"/>
                <a:cs typeface="Calibri"/>
              </a:rPr>
              <a:t>d</a:t>
            </a:r>
            <a:r>
              <a:rPr sz="2800" spc="20" dirty="0">
                <a:latin typeface="Calibri"/>
                <a:cs typeface="Calibri"/>
              </a:rPr>
              <a:t> </a:t>
            </a:r>
            <a:r>
              <a:rPr sz="2800" spc="-15" dirty="0">
                <a:latin typeface="Calibri"/>
                <a:cs typeface="Calibri"/>
              </a:rPr>
              <a:t>ea</a:t>
            </a:r>
            <a:r>
              <a:rPr sz="2800" spc="-65" dirty="0">
                <a:latin typeface="Calibri"/>
                <a:cs typeface="Calibri"/>
              </a:rPr>
              <a:t>s</a:t>
            </a:r>
            <a:r>
              <a:rPr sz="2800" spc="-15" dirty="0">
                <a:latin typeface="Calibri"/>
                <a:cs typeface="Calibri"/>
              </a:rPr>
              <a:t>y</a:t>
            </a:r>
            <a:endParaRPr sz="2800" dirty="0">
              <a:latin typeface="Calibri"/>
              <a:cs typeface="Calibri"/>
            </a:endParaRPr>
          </a:p>
        </p:txBody>
      </p:sp>
      <p:sp>
        <p:nvSpPr>
          <p:cNvPr id="9" name="object 2">
            <a:extLst>
              <a:ext uri="{FF2B5EF4-FFF2-40B4-BE49-F238E27FC236}">
                <a16:creationId xmlns:a16="http://schemas.microsoft.com/office/drawing/2014/main" id="{A92B83B7-61DD-4FF8-A21B-7D6190203149}"/>
              </a:ext>
            </a:extLst>
          </p:cNvPr>
          <p:cNvSpPr txBox="1">
            <a:spLocks noGrp="1"/>
          </p:cNvSpPr>
          <p:nvPr>
            <p:ph type="title"/>
          </p:nvPr>
        </p:nvSpPr>
        <p:spPr>
          <a:xfrm>
            <a:off x="152400" y="228600"/>
            <a:ext cx="8877848" cy="691190"/>
          </a:xfrm>
          <a:prstGeom prst="rect">
            <a:avLst/>
          </a:prstGeom>
        </p:spPr>
        <p:txBody>
          <a:bodyPr vert="horz" wrap="square" lIns="0" tIns="135865" rIns="0" bIns="0" rtlCol="0">
            <a:spAutoFit/>
          </a:bodyPr>
          <a:lstStyle/>
          <a:p>
            <a:pPr marL="1892935" algn="l">
              <a:lnSpc>
                <a:spcPct val="100000"/>
              </a:lnSpc>
            </a:pPr>
            <a:r>
              <a:rPr sz="3600" b="1" spc="-35" dirty="0">
                <a:effectLst>
                  <a:outerShdw blurRad="38100" dist="38100" dir="2700000" algn="tl">
                    <a:srgbClr val="000000">
                      <a:alpha val="43137"/>
                    </a:srgbClr>
                  </a:outerShdw>
                </a:effectLst>
              </a:rPr>
              <a:t>M</a:t>
            </a:r>
            <a:r>
              <a:rPr sz="3600" b="1" spc="-25" dirty="0">
                <a:effectLst>
                  <a:outerShdw blurRad="38100" dist="38100" dir="2700000" algn="tl">
                    <a:srgbClr val="000000">
                      <a:alpha val="43137"/>
                    </a:srgbClr>
                  </a:outerShdw>
                </a:effectLst>
              </a:rPr>
              <a:t>T8</a:t>
            </a:r>
            <a:r>
              <a:rPr sz="3600" b="1" spc="10" dirty="0">
                <a:effectLst>
                  <a:outerShdw blurRad="38100" dist="38100" dir="2700000" algn="tl">
                    <a:srgbClr val="000000">
                      <a:alpha val="43137"/>
                    </a:srgbClr>
                  </a:outerShdw>
                </a:effectLst>
              </a:rPr>
              <a:t> </a:t>
            </a:r>
            <a:r>
              <a:rPr lang="en-US" sz="3600" b="1" spc="-110" dirty="0">
                <a:effectLst>
                  <a:outerShdw blurRad="38100" dist="38100" dir="2700000" algn="tl">
                    <a:srgbClr val="000000">
                      <a:alpha val="43137"/>
                    </a:srgbClr>
                  </a:outerShdw>
                </a:effectLst>
              </a:rPr>
              <a:t>Options</a:t>
            </a:r>
            <a:endParaRPr sz="3600" b="1" spc="-15"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17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447800"/>
            <a:ext cx="10820400" cy="1964640"/>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Gear box</a:t>
            </a:r>
            <a:endParaRPr sz="3200" dirty="0">
              <a:latin typeface="Calibri"/>
              <a:cs typeface="Calibri"/>
            </a:endParaRPr>
          </a:p>
          <a:p>
            <a:pPr marL="756285" marR="469265" lvl="1" indent="-286385">
              <a:spcBef>
                <a:spcPts val="670"/>
              </a:spcBef>
              <a:buClr>
                <a:srgbClr val="FF0000"/>
              </a:buClr>
              <a:buFont typeface="Arial"/>
              <a:buChar char="–"/>
              <a:tabLst>
                <a:tab pos="756920" algn="l"/>
              </a:tabLst>
            </a:pPr>
            <a:r>
              <a:rPr lang="en-US" sz="2800" spc="-25" dirty="0">
                <a:latin typeface="Calibri"/>
                <a:cs typeface="Calibri"/>
              </a:rPr>
              <a:t>Motor flanges: </a:t>
            </a:r>
            <a:r>
              <a:rPr lang="en-US" sz="2800" spc="-5" dirty="0">
                <a:cs typeface="Calibri"/>
              </a:rPr>
              <a:t>Nem</a:t>
            </a:r>
            <a:r>
              <a:rPr lang="en-US" sz="2800" dirty="0">
                <a:cs typeface="Calibri"/>
              </a:rPr>
              <a:t>a </a:t>
            </a:r>
            <a:r>
              <a:rPr lang="en-US" sz="2800" spc="-5" dirty="0">
                <a:cs typeface="Calibri"/>
              </a:rPr>
              <a:t>56C</a:t>
            </a:r>
            <a:r>
              <a:rPr lang="en-US" sz="2800" dirty="0">
                <a:cs typeface="Calibri"/>
              </a:rPr>
              <a:t>,</a:t>
            </a:r>
            <a:r>
              <a:rPr lang="en-US" sz="2800" spc="-10" dirty="0">
                <a:cs typeface="Calibri"/>
              </a:rPr>
              <a:t> </a:t>
            </a:r>
            <a:r>
              <a:rPr lang="en-US" sz="2800" spc="-5" dirty="0">
                <a:cs typeface="Calibri"/>
              </a:rPr>
              <a:t>143/145TC</a:t>
            </a:r>
            <a:r>
              <a:rPr lang="en-US" sz="2800" dirty="0">
                <a:cs typeface="Calibri"/>
              </a:rPr>
              <a:t>;</a:t>
            </a:r>
            <a:r>
              <a:rPr lang="en-US" sz="2800" spc="-15" dirty="0">
                <a:cs typeface="Calibri"/>
              </a:rPr>
              <a:t> </a:t>
            </a:r>
            <a:r>
              <a:rPr lang="en-US" sz="2800" spc="-5" dirty="0">
                <a:cs typeface="Calibri"/>
              </a:rPr>
              <a:t>IE</a:t>
            </a:r>
            <a:r>
              <a:rPr lang="en-US" sz="2800" dirty="0">
                <a:cs typeface="Calibri"/>
              </a:rPr>
              <a:t>C</a:t>
            </a:r>
            <a:r>
              <a:rPr lang="en-US" sz="2800" spc="-10" dirty="0">
                <a:cs typeface="Calibri"/>
              </a:rPr>
              <a:t> </a:t>
            </a:r>
            <a:r>
              <a:rPr lang="en-US" sz="2800" spc="-5" dirty="0">
                <a:cs typeface="Calibri"/>
              </a:rPr>
              <a:t>6</a:t>
            </a:r>
            <a:r>
              <a:rPr lang="en-US" sz="2800" dirty="0">
                <a:cs typeface="Calibri"/>
              </a:rPr>
              <a:t>3</a:t>
            </a:r>
            <a:r>
              <a:rPr lang="en-US" sz="2800" spc="-10" dirty="0">
                <a:cs typeface="Calibri"/>
              </a:rPr>
              <a:t> </a:t>
            </a:r>
            <a:r>
              <a:rPr lang="en-US" sz="2800" spc="-5" dirty="0">
                <a:cs typeface="Calibri"/>
              </a:rPr>
              <a:t>B5</a:t>
            </a:r>
            <a:r>
              <a:rPr lang="en-US" sz="2800" dirty="0">
                <a:cs typeface="Calibri"/>
              </a:rPr>
              <a:t>,</a:t>
            </a:r>
            <a:r>
              <a:rPr lang="en-US" sz="2800" spc="-5" dirty="0">
                <a:cs typeface="Calibri"/>
              </a:rPr>
              <a:t> 7</a:t>
            </a:r>
            <a:r>
              <a:rPr lang="en-US" sz="2800" dirty="0">
                <a:cs typeface="Calibri"/>
              </a:rPr>
              <a:t>1</a:t>
            </a:r>
            <a:r>
              <a:rPr lang="en-US" sz="2800" spc="-10" dirty="0">
                <a:cs typeface="Calibri"/>
              </a:rPr>
              <a:t> </a:t>
            </a:r>
            <a:r>
              <a:rPr lang="en-US" sz="2800" spc="-5" dirty="0">
                <a:cs typeface="Calibri"/>
              </a:rPr>
              <a:t>B5</a:t>
            </a:r>
            <a:r>
              <a:rPr lang="en-US" sz="2800" dirty="0">
                <a:cs typeface="Calibri"/>
              </a:rPr>
              <a:t>,</a:t>
            </a:r>
            <a:r>
              <a:rPr lang="en-US" sz="2800" spc="-5" dirty="0">
                <a:cs typeface="Calibri"/>
              </a:rPr>
              <a:t> 80 B5; </a:t>
            </a:r>
            <a:r>
              <a:rPr lang="en-US" sz="2800" spc="-25" dirty="0">
                <a:latin typeface="Calibri"/>
                <a:cs typeface="Calibri"/>
              </a:rPr>
              <a:t>Gear ratios of 5:1, 10:1, 20:1, 30:1, 40:1, 50:1, 60:1, 80:1, 100:1</a:t>
            </a:r>
          </a:p>
          <a:p>
            <a:pPr marL="756285" marR="469265" lvl="1" indent="-286385">
              <a:lnSpc>
                <a:spcPct val="100000"/>
              </a:lnSpc>
              <a:spcBef>
                <a:spcPts val="670"/>
              </a:spcBef>
              <a:buClr>
                <a:srgbClr val="FF0000"/>
              </a:buClr>
              <a:buFont typeface="Arial"/>
              <a:buChar char="–"/>
              <a:tabLst>
                <a:tab pos="756920" algn="l"/>
              </a:tabLst>
            </a:pPr>
            <a:r>
              <a:rPr lang="en-US" sz="2800" spc="-25" dirty="0">
                <a:latin typeface="Calibri"/>
                <a:cs typeface="Calibri"/>
              </a:rPr>
              <a:t>Available with  manual adjust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3886200"/>
            <a:ext cx="3322255" cy="2314504"/>
          </a:xfrm>
          <a:prstGeom prst="rect">
            <a:avLst/>
          </a:prstGeom>
        </p:spPr>
      </p:pic>
      <p:sp>
        <p:nvSpPr>
          <p:cNvPr id="6" name="object 2">
            <a:extLst>
              <a:ext uri="{FF2B5EF4-FFF2-40B4-BE49-F238E27FC236}">
                <a16:creationId xmlns:a16="http://schemas.microsoft.com/office/drawing/2014/main" id="{B7464A45-2084-4BC2-A1CE-9E4BBD4E4003}"/>
              </a:ext>
            </a:extLst>
          </p:cNvPr>
          <p:cNvSpPr txBox="1">
            <a:spLocks noGrp="1"/>
          </p:cNvSpPr>
          <p:nvPr>
            <p:ph type="title"/>
          </p:nvPr>
        </p:nvSpPr>
        <p:spPr>
          <a:xfrm>
            <a:off x="76200" y="228600"/>
            <a:ext cx="8877848" cy="884555"/>
          </a:xfrm>
          <a:prstGeom prst="rect">
            <a:avLst/>
          </a:prstGeom>
        </p:spPr>
        <p:txBody>
          <a:bodyPr vert="horz" wrap="square" lIns="0" tIns="135865" rIns="0" bIns="0" rtlCol="0">
            <a:spAutoFit/>
          </a:bodyPr>
          <a:lstStyle/>
          <a:p>
            <a:pPr marL="1892935" algn="l">
              <a:lnSpc>
                <a:spcPct val="100000"/>
              </a:lnSpc>
            </a:pPr>
            <a:r>
              <a:rPr sz="3600" b="1" spc="-35" dirty="0">
                <a:effectLst>
                  <a:outerShdw blurRad="38100" dist="38100" dir="2700000" algn="tl">
                    <a:srgbClr val="000000">
                      <a:alpha val="43137"/>
                    </a:srgbClr>
                  </a:outerShdw>
                </a:effectLst>
              </a:rPr>
              <a:t>M</a:t>
            </a:r>
            <a:r>
              <a:rPr sz="3600" b="1" spc="-25" dirty="0">
                <a:effectLst>
                  <a:outerShdw blurRad="38100" dist="38100" dir="2700000" algn="tl">
                    <a:srgbClr val="000000">
                      <a:alpha val="43137"/>
                    </a:srgbClr>
                  </a:outerShdw>
                </a:effectLst>
              </a:rPr>
              <a:t>T8</a:t>
            </a:r>
            <a:r>
              <a:rPr sz="3600" b="1" spc="10" dirty="0">
                <a:effectLst>
                  <a:outerShdw blurRad="38100" dist="38100" dir="2700000" algn="tl">
                    <a:srgbClr val="000000">
                      <a:alpha val="43137"/>
                    </a:srgbClr>
                  </a:outerShdw>
                </a:effectLst>
              </a:rPr>
              <a:t> </a:t>
            </a:r>
            <a:r>
              <a:rPr lang="en-US" sz="3600" b="1" spc="-110" dirty="0">
                <a:effectLst>
                  <a:outerShdw blurRad="38100" dist="38100" dir="2700000" algn="tl">
                    <a:srgbClr val="000000">
                      <a:alpha val="43137"/>
                    </a:srgbClr>
                  </a:outerShdw>
                </a:effectLst>
              </a:rPr>
              <a:t>Options</a:t>
            </a:r>
            <a:endParaRPr sz="3600" b="1" spc="-15"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DC65033-6E31-4AAD-A546-A94D26368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3886200"/>
            <a:ext cx="3406432" cy="2310381"/>
          </a:xfrm>
          <a:prstGeom prst="rect">
            <a:avLst/>
          </a:prstGeom>
        </p:spPr>
      </p:pic>
    </p:spTree>
    <p:extLst>
      <p:ext uri="{BB962C8B-B14F-4D97-AF65-F5344CB8AC3E}">
        <p14:creationId xmlns:p14="http://schemas.microsoft.com/office/powerpoint/2010/main" val="259477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069830" cy="1969770"/>
          </a:xfrm>
          <a:prstGeom prst="rect">
            <a:avLst/>
          </a:prstGeom>
        </p:spPr>
        <p:txBody>
          <a:bodyPr vert="horz" wrap="square" lIns="0" tIns="0" rIns="0" bIns="0" rtlCol="0">
            <a:spAutoFit/>
          </a:bodyPr>
          <a:lstStyle/>
          <a:p>
            <a:pPr marL="355600" indent="-342900">
              <a:lnSpc>
                <a:spcPct val="100000"/>
              </a:lnSpc>
              <a:buClr>
                <a:srgbClr val="FF0000"/>
              </a:buClr>
              <a:buFont typeface="Arial"/>
              <a:buChar char="•"/>
              <a:tabLst>
                <a:tab pos="355600" algn="l"/>
              </a:tabLst>
            </a:pPr>
            <a:r>
              <a:rPr lang="en-US" sz="3200" dirty="0">
                <a:latin typeface="Calibri"/>
                <a:cs typeface="Calibri"/>
              </a:rPr>
              <a:t>Can be duplexed</a:t>
            </a:r>
          </a:p>
          <a:p>
            <a:pPr marL="927100" lvl="1" indent="-457200">
              <a:buClr>
                <a:srgbClr val="FF0000"/>
              </a:buClr>
              <a:buFont typeface="Wingdings" panose="05000000000000000000" pitchFamily="2" charset="2"/>
              <a:buChar char="ü"/>
              <a:tabLst>
                <a:tab pos="355600" algn="l"/>
              </a:tabLst>
            </a:pPr>
            <a:r>
              <a:rPr lang="en-US" sz="3200" dirty="0">
                <a:latin typeface="Calibri"/>
                <a:cs typeface="Calibri"/>
              </a:rPr>
              <a:t>Allows for doubling of flow rate</a:t>
            </a:r>
          </a:p>
          <a:p>
            <a:pPr marL="927100" lvl="1" indent="-457200">
              <a:buClr>
                <a:srgbClr val="FF0000"/>
              </a:buClr>
              <a:buFont typeface="Wingdings" panose="05000000000000000000" pitchFamily="2" charset="2"/>
              <a:buChar char="ü"/>
              <a:tabLst>
                <a:tab pos="355600" algn="l"/>
              </a:tabLst>
            </a:pPr>
            <a:r>
              <a:rPr lang="en-US" sz="3200" dirty="0">
                <a:latin typeface="Calibri"/>
                <a:cs typeface="Calibri"/>
              </a:rPr>
              <a:t>Proportional injection of different fluids</a:t>
            </a:r>
          </a:p>
          <a:p>
            <a:pPr marL="927100" lvl="1" indent="-457200">
              <a:buClr>
                <a:srgbClr val="FF0000"/>
              </a:buClr>
              <a:buFont typeface="Wingdings" panose="05000000000000000000" pitchFamily="2" charset="2"/>
              <a:buChar char="ü"/>
              <a:tabLst>
                <a:tab pos="355600" algn="l"/>
              </a:tabLst>
            </a:pPr>
            <a:r>
              <a:rPr lang="en-US" sz="3200" dirty="0">
                <a:latin typeface="Calibri"/>
                <a:cs typeface="Calibri"/>
              </a:rPr>
              <a:t>Installed spare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505200"/>
            <a:ext cx="4633377" cy="2594691"/>
          </a:xfrm>
          <a:prstGeom prst="rect">
            <a:avLst/>
          </a:prstGeom>
        </p:spPr>
      </p:pic>
      <p:sp>
        <p:nvSpPr>
          <p:cNvPr id="9" name="object 2">
            <a:extLst>
              <a:ext uri="{FF2B5EF4-FFF2-40B4-BE49-F238E27FC236}">
                <a16:creationId xmlns:a16="http://schemas.microsoft.com/office/drawing/2014/main" id="{267CB535-58BE-4757-B946-2ADA2ECCD08B}"/>
              </a:ext>
            </a:extLst>
          </p:cNvPr>
          <p:cNvSpPr txBox="1">
            <a:spLocks noGrp="1"/>
          </p:cNvSpPr>
          <p:nvPr>
            <p:ph type="title"/>
          </p:nvPr>
        </p:nvSpPr>
        <p:spPr>
          <a:xfrm>
            <a:off x="76200" y="228600"/>
            <a:ext cx="8877848" cy="691190"/>
          </a:xfrm>
          <a:prstGeom prst="rect">
            <a:avLst/>
          </a:prstGeom>
        </p:spPr>
        <p:txBody>
          <a:bodyPr vert="horz" wrap="square" lIns="0" tIns="135865" rIns="0" bIns="0" rtlCol="0">
            <a:spAutoFit/>
          </a:bodyPr>
          <a:lstStyle/>
          <a:p>
            <a:pPr marL="1892935" algn="l">
              <a:lnSpc>
                <a:spcPct val="100000"/>
              </a:lnSpc>
            </a:pPr>
            <a:r>
              <a:rPr sz="3600" b="1" spc="-35" dirty="0">
                <a:effectLst>
                  <a:outerShdw blurRad="38100" dist="38100" dir="2700000" algn="tl">
                    <a:srgbClr val="000000">
                      <a:alpha val="43137"/>
                    </a:srgbClr>
                  </a:outerShdw>
                </a:effectLst>
              </a:rPr>
              <a:t>M</a:t>
            </a:r>
            <a:r>
              <a:rPr sz="3600" b="1" spc="-25" dirty="0">
                <a:effectLst>
                  <a:outerShdw blurRad="38100" dist="38100" dir="2700000" algn="tl">
                    <a:srgbClr val="000000">
                      <a:alpha val="43137"/>
                    </a:srgbClr>
                  </a:outerShdw>
                </a:effectLst>
              </a:rPr>
              <a:t>T8</a:t>
            </a:r>
            <a:r>
              <a:rPr sz="3600" b="1" spc="10" dirty="0">
                <a:effectLst>
                  <a:outerShdw blurRad="38100" dist="38100" dir="2700000" algn="tl">
                    <a:srgbClr val="000000">
                      <a:alpha val="43137"/>
                    </a:srgbClr>
                  </a:outerShdw>
                </a:effectLst>
              </a:rPr>
              <a:t> </a:t>
            </a:r>
            <a:r>
              <a:rPr lang="en-US" sz="3600" b="1" spc="-110" dirty="0">
                <a:effectLst>
                  <a:outerShdw blurRad="38100" dist="38100" dir="2700000" algn="tl">
                    <a:srgbClr val="000000">
                      <a:alpha val="43137"/>
                    </a:srgbClr>
                  </a:outerShdw>
                </a:effectLst>
              </a:rPr>
              <a:t>Options</a:t>
            </a:r>
            <a:endParaRPr sz="3600" b="1" spc="-15"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672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bwMode="auto">
          <a:xfrm>
            <a:off x="2133600" y="274639"/>
            <a:ext cx="10972800" cy="646331"/>
          </a:xfrm>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pic>
        <p:nvPicPr>
          <p:cNvPr id="5" name="Picture 2" descr="http://t2.gstatic.com/images?q=tbn:ANd9GcSbTmt3glADZhCfvd-MuUf31vFK8OVp5sMppmFgTxSoGOekwxjZ">
            <a:extLst>
              <a:ext uri="{FF2B5EF4-FFF2-40B4-BE49-F238E27FC236}">
                <a16:creationId xmlns:a16="http://schemas.microsoft.com/office/drawing/2014/main" id="{E19ED897-6ACB-4654-AC7C-52DADBB9A96A}"/>
              </a:ext>
            </a:extLst>
          </p:cNvPr>
          <p:cNvPicPr>
            <a:picLocks noChangeAspect="1" noChangeArrowheads="1"/>
          </p:cNvPicPr>
          <p:nvPr/>
        </p:nvPicPr>
        <p:blipFill>
          <a:blip r:embed="rId2" cstate="print"/>
          <a:srcRect/>
          <a:stretch>
            <a:fillRect/>
          </a:stretch>
        </p:blipFill>
        <p:spPr bwMode="auto">
          <a:xfrm>
            <a:off x="4495800" y="2743200"/>
            <a:ext cx="2438400" cy="3112851"/>
          </a:xfrm>
          <a:prstGeom prst="rect">
            <a:avLst/>
          </a:prstGeom>
          <a:noFill/>
          <a:ln w="9525">
            <a:noFill/>
            <a:miter lim="800000"/>
            <a:headEnd/>
            <a:tailEnd/>
          </a:ln>
        </p:spPr>
      </p:pic>
      <p:sp>
        <p:nvSpPr>
          <p:cNvPr id="7" name="Rectangle 6">
            <a:extLst>
              <a:ext uri="{FF2B5EF4-FFF2-40B4-BE49-F238E27FC236}">
                <a16:creationId xmlns:a16="http://schemas.microsoft.com/office/drawing/2014/main" id="{4E8BD770-CDB6-4D16-BA91-497F4FE6702C}"/>
              </a:ext>
            </a:extLst>
          </p:cNvPr>
          <p:cNvSpPr/>
          <p:nvPr/>
        </p:nvSpPr>
        <p:spPr>
          <a:xfrm>
            <a:off x="1905000" y="1828800"/>
            <a:ext cx="8458200" cy="523220"/>
          </a:xfrm>
          <a:prstGeom prst="rect">
            <a:avLst/>
          </a:prstGeom>
        </p:spPr>
        <p:txBody>
          <a:bodyPr>
            <a:spAutoFit/>
          </a:bodyPr>
          <a:lstStyle/>
          <a:p>
            <a:pPr algn="ctr">
              <a:defRPr/>
            </a:pPr>
            <a:r>
              <a:rPr lang="en-US" sz="2800" dirty="0"/>
              <a:t>Each of us has one with us right now.</a:t>
            </a:r>
            <a:endParaRPr lang="en-US" sz="2800" baseline="30000" dirty="0"/>
          </a:p>
        </p:txBody>
      </p:sp>
    </p:spTree>
    <p:extLst>
      <p:ext uri="{BB962C8B-B14F-4D97-AF65-F5344CB8AC3E}">
        <p14:creationId xmlns:p14="http://schemas.microsoft.com/office/powerpoint/2010/main" val="157928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bwMode="auto">
          <a:xfrm>
            <a:off x="2133600" y="274639"/>
            <a:ext cx="10972800" cy="646331"/>
          </a:xfrm>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4" name="Rectangle 3"/>
          <p:cNvSpPr/>
          <p:nvPr/>
        </p:nvSpPr>
        <p:spPr>
          <a:xfrm>
            <a:off x="990600" y="1676400"/>
            <a:ext cx="10439400" cy="523220"/>
          </a:xfrm>
          <a:prstGeom prst="rect">
            <a:avLst/>
          </a:prstGeom>
        </p:spPr>
        <p:txBody>
          <a:bodyPr wrap="square">
            <a:spAutoFit/>
          </a:bodyPr>
          <a:lstStyle/>
          <a:p>
            <a:pPr algn="ctr">
              <a:defRPr/>
            </a:pPr>
            <a:r>
              <a:rPr lang="en-US" sz="2800" dirty="0"/>
              <a:t>  </a:t>
            </a:r>
            <a:endParaRPr lang="en-US" sz="2800" baseline="30000" dirty="0"/>
          </a:p>
        </p:txBody>
      </p:sp>
      <p:sp>
        <p:nvSpPr>
          <p:cNvPr id="5" name="Rectangle 11">
            <a:extLst>
              <a:ext uri="{FF2B5EF4-FFF2-40B4-BE49-F238E27FC236}">
                <a16:creationId xmlns:a16="http://schemas.microsoft.com/office/drawing/2014/main" id="{BAD2E34A-966A-452E-AE9F-E3DE1EA08DBD}"/>
              </a:ext>
            </a:extLst>
          </p:cNvPr>
          <p:cNvSpPr txBox="1">
            <a:spLocks noChangeArrowheads="1"/>
          </p:cNvSpPr>
          <p:nvPr/>
        </p:nvSpPr>
        <p:spPr>
          <a:xfrm>
            <a:off x="1275145" y="1447800"/>
            <a:ext cx="4419600" cy="4572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altLang="en-US" sz="3200" kern="0" dirty="0"/>
              <a:t>The first metering pump was actually a lubricator, designed 150 years ago by Hills-McCanna, to oil the metal chains on steamboats. </a:t>
            </a:r>
          </a:p>
          <a:p>
            <a:endParaRPr lang="en-US" altLang="en-US" sz="3200" kern="0" dirty="0"/>
          </a:p>
          <a:p>
            <a:r>
              <a:rPr lang="en-US" altLang="en-US" sz="3200" kern="0" dirty="0"/>
              <a:t>Pictured here is its descendent.</a:t>
            </a:r>
          </a:p>
          <a:p>
            <a:endParaRPr lang="en-US" altLang="en-US" kern="0" dirty="0">
              <a:solidFill>
                <a:schemeClr val="tx2"/>
              </a:solidFill>
            </a:endParaRPr>
          </a:p>
        </p:txBody>
      </p:sp>
      <p:pic>
        <p:nvPicPr>
          <p:cNvPr id="7" name="Picture 9" descr="ET Lube">
            <a:extLst>
              <a:ext uri="{FF2B5EF4-FFF2-40B4-BE49-F238E27FC236}">
                <a16:creationId xmlns:a16="http://schemas.microsoft.com/office/drawing/2014/main" id="{A6D26BE6-7E1D-41A7-A4BB-F9E94E734E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447800"/>
            <a:ext cx="31178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0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843895" cy="3884140"/>
          </a:xfrm>
          <a:prstGeom prst="rect">
            <a:avLst/>
          </a:prstGeom>
        </p:spPr>
        <p:txBody>
          <a:bodyPr wrap="square">
            <a:spAutoFit/>
          </a:bodyPr>
          <a:lstStyle/>
          <a:p>
            <a:pPr marL="342900" indent="-342900" eaLnBrk="0" fontAlgn="base" hangingPunct="0">
              <a:lnSpc>
                <a:spcPct val="80000"/>
              </a:lnSpc>
              <a:spcBef>
                <a:spcPct val="20000"/>
              </a:spcBef>
              <a:spcAft>
                <a:spcPct val="0"/>
              </a:spcAft>
              <a:buClr>
                <a:srgbClr val="FF0000"/>
              </a:buClr>
              <a:buFont typeface="Arial" pitchFamily="34" charset="0"/>
              <a:buChar char="•"/>
              <a:defRPr/>
            </a:pPr>
            <a:r>
              <a:rPr lang="en-US" sz="2800" kern="0" dirty="0"/>
              <a:t>A metering pump is an essential component of many industries today.</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2800" kern="0" dirty="0"/>
          </a:p>
          <a:p>
            <a:pPr marL="342900" indent="-342900" eaLnBrk="0" fontAlgn="base" hangingPunct="0">
              <a:lnSpc>
                <a:spcPct val="80000"/>
              </a:lnSpc>
              <a:spcBef>
                <a:spcPct val="20000"/>
              </a:spcBef>
              <a:spcAft>
                <a:spcPct val="0"/>
              </a:spcAft>
              <a:buClr>
                <a:srgbClr val="FF0000"/>
              </a:buClr>
              <a:buFont typeface="Arial" pitchFamily="34" charset="0"/>
              <a:buChar char="•"/>
              <a:defRPr/>
            </a:pPr>
            <a:r>
              <a:rPr lang="en-US" sz="2800" kern="0" dirty="0"/>
              <a:t>As new processes emerge and higher levels of accuracy are required, metering pumps are becoming necessary in many different phases of production.</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2800" kern="0" dirty="0"/>
          </a:p>
          <a:p>
            <a:pPr marL="342900" indent="-342900" eaLnBrk="0" hangingPunct="0">
              <a:lnSpc>
                <a:spcPct val="80000"/>
              </a:lnSpc>
              <a:spcBef>
                <a:spcPct val="20000"/>
              </a:spcBef>
              <a:buClr>
                <a:srgbClr val="FF0000"/>
              </a:buClr>
              <a:buFont typeface="Arial" pitchFamily="34" charset="0"/>
              <a:buChar char="•"/>
            </a:pPr>
            <a:r>
              <a:rPr lang="en-US" sz="2800" dirty="0"/>
              <a:t>Metering pumps should be used whenever a process requires more than a transfer of fluid.  This could mean the pumpage of a fixed amount of fluid into an ongoing process or a varying amount of fluid controlled by the needs of an ongoing process.</a:t>
            </a:r>
          </a:p>
        </p:txBody>
      </p:sp>
    </p:spTree>
    <p:extLst>
      <p:ext uri="{BB962C8B-B14F-4D97-AF65-F5344CB8AC3E}">
        <p14:creationId xmlns:p14="http://schemas.microsoft.com/office/powerpoint/2010/main" val="420310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843895" cy="3194721"/>
          </a:xfrm>
          <a:prstGeom prst="rect">
            <a:avLst/>
          </a:prstGeom>
        </p:spPr>
        <p:txBody>
          <a:bodyPr wrap="square">
            <a:spAutoFit/>
          </a:bodyPr>
          <a:lstStyle/>
          <a:p>
            <a:pPr marL="342900" indent="-342900" eaLnBrk="0" fontAlgn="base" hangingPunct="0">
              <a:lnSpc>
                <a:spcPct val="80000"/>
              </a:lnSpc>
              <a:spcBef>
                <a:spcPct val="20000"/>
              </a:spcBef>
              <a:spcAft>
                <a:spcPct val="0"/>
              </a:spcAft>
              <a:buClr>
                <a:srgbClr val="FF0000"/>
              </a:buClr>
              <a:buFont typeface="Arial" pitchFamily="34" charset="0"/>
              <a:buChar char="•"/>
              <a:defRPr/>
            </a:pPr>
            <a:r>
              <a:rPr lang="en-US" sz="2800" kern="0" dirty="0"/>
              <a:t>Metering pump technology has not changed dramatically in the past few decades</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2800" kern="0" dirty="0"/>
          </a:p>
          <a:p>
            <a:pPr marL="342900" indent="-342900" eaLnBrk="0" fontAlgn="base" hangingPunct="0">
              <a:lnSpc>
                <a:spcPct val="80000"/>
              </a:lnSpc>
              <a:spcBef>
                <a:spcPct val="20000"/>
              </a:spcBef>
              <a:spcAft>
                <a:spcPct val="0"/>
              </a:spcAft>
              <a:buClr>
                <a:srgbClr val="FF0000"/>
              </a:buClr>
              <a:buFont typeface="Arial" pitchFamily="34" charset="0"/>
              <a:buChar char="•"/>
              <a:defRPr/>
            </a:pPr>
            <a:r>
              <a:rPr lang="en-US" sz="2800" kern="0" dirty="0"/>
              <a:t>Hydra-Cell’s Metering Solutions Pump group has introduced new technology into the metering pump world</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2800" kern="0" dirty="0"/>
          </a:p>
          <a:p>
            <a:pPr marL="342900" indent="-342900" eaLnBrk="0" hangingPunct="0">
              <a:lnSpc>
                <a:spcPct val="80000"/>
              </a:lnSpc>
              <a:spcBef>
                <a:spcPct val="20000"/>
              </a:spcBef>
              <a:buClr>
                <a:srgbClr val="FF0000"/>
              </a:buClr>
              <a:buFont typeface="Arial" pitchFamily="34" charset="0"/>
              <a:buChar char="•"/>
            </a:pPr>
            <a:r>
              <a:rPr lang="en-US" sz="2800" dirty="0"/>
              <a:t>The MT8 pump is our latest innovation – we want to introduce it to you and explain what makes it unique</a:t>
            </a:r>
          </a:p>
        </p:txBody>
      </p:sp>
    </p:spTree>
    <p:extLst>
      <p:ext uri="{BB962C8B-B14F-4D97-AF65-F5344CB8AC3E}">
        <p14:creationId xmlns:p14="http://schemas.microsoft.com/office/powerpoint/2010/main" val="65789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1797415"/>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Metering pumps can be classified as:</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1000" kern="0" dirty="0"/>
          </a:p>
          <a:p>
            <a:pPr marL="457200" indent="-457200" eaLnBrk="0" hangingPunct="0">
              <a:lnSpc>
                <a:spcPct val="80000"/>
              </a:lnSpc>
              <a:spcBef>
                <a:spcPct val="20000"/>
              </a:spcBef>
              <a:buClr>
                <a:srgbClr val="FF0000"/>
              </a:buClr>
              <a:buFont typeface="Wingdings" panose="05000000000000000000" pitchFamily="2" charset="2"/>
              <a:buChar char="Ø"/>
            </a:pPr>
            <a:r>
              <a:rPr lang="en-US" sz="2800" dirty="0"/>
              <a:t>Plunger type – where the plunger comes in direct contact with the process fluid</a:t>
            </a:r>
          </a:p>
          <a:p>
            <a:pPr eaLnBrk="0" hangingPunct="0">
              <a:lnSpc>
                <a:spcPct val="80000"/>
              </a:lnSpc>
              <a:spcBef>
                <a:spcPct val="20000"/>
              </a:spcBef>
              <a:buClr>
                <a:srgbClr val="FF0000"/>
              </a:buClr>
            </a:pPr>
            <a:endParaRPr lang="en-US" sz="2800" dirty="0"/>
          </a:p>
        </p:txBody>
      </p:sp>
      <p:pic>
        <p:nvPicPr>
          <p:cNvPr id="7" name="Picture 4" descr="Plungerpump">
            <a:extLst>
              <a:ext uri="{FF2B5EF4-FFF2-40B4-BE49-F238E27FC236}">
                <a16:creationId xmlns:a16="http://schemas.microsoft.com/office/drawing/2014/main" id="{BC67CD07-A779-481E-93AB-F31C1C7AD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99288"/>
            <a:ext cx="7721283" cy="345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MACW1">
            <a:extLst>
              <a:ext uri="{FF2B5EF4-FFF2-40B4-BE49-F238E27FC236}">
                <a16:creationId xmlns:a16="http://schemas.microsoft.com/office/drawing/2014/main" id="{096FA093-94C7-4565-AD10-609D2FC1B818}"/>
              </a:ext>
            </a:extLst>
          </p:cNvPr>
          <p:cNvPicPr>
            <a:picLocks noChangeAspect="1" noChangeArrowheads="1"/>
          </p:cNvPicPr>
          <p:nvPr/>
        </p:nvPicPr>
        <p:blipFill>
          <a:blip r:embed="rId3" cstate="print"/>
          <a:srcRect/>
          <a:stretch>
            <a:fillRect/>
          </a:stretch>
        </p:blipFill>
        <p:spPr bwMode="auto">
          <a:xfrm>
            <a:off x="5257800" y="3124200"/>
            <a:ext cx="5029200" cy="2783253"/>
          </a:xfrm>
          <a:prstGeom prst="rect">
            <a:avLst/>
          </a:prstGeom>
          <a:noFill/>
        </p:spPr>
      </p:pic>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2142125"/>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Metering pumps can be classified as:</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1000" kern="0" dirty="0"/>
          </a:p>
          <a:p>
            <a:pPr marL="457200" indent="-457200" eaLnBrk="0" hangingPunct="0">
              <a:lnSpc>
                <a:spcPct val="80000"/>
              </a:lnSpc>
              <a:spcBef>
                <a:spcPct val="20000"/>
              </a:spcBef>
              <a:buClr>
                <a:srgbClr val="FF0000"/>
              </a:buClr>
              <a:buFont typeface="Wingdings" panose="05000000000000000000" pitchFamily="2" charset="2"/>
              <a:buChar char="Ø"/>
            </a:pPr>
            <a:r>
              <a:rPr lang="en-US" sz="2800" dirty="0"/>
              <a:t>Mechanically-actuated (Solenoid or Motor Drive) type – where an electromagnet or motor/worm gear/cam reciprocate a piston connected to a diaphragm</a:t>
            </a:r>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Tree>
    <p:extLst>
      <p:ext uri="{BB962C8B-B14F-4D97-AF65-F5344CB8AC3E}">
        <p14:creationId xmlns:p14="http://schemas.microsoft.com/office/powerpoint/2010/main" val="40319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MRV1">
            <a:extLst>
              <a:ext uri="{FF2B5EF4-FFF2-40B4-BE49-F238E27FC236}">
                <a16:creationId xmlns:a16="http://schemas.microsoft.com/office/drawing/2014/main" id="{25DABD4D-FC22-42D7-9406-69BC929BC303}"/>
              </a:ext>
            </a:extLst>
          </p:cNvPr>
          <p:cNvPicPr>
            <a:picLocks noChangeAspect="1" noChangeArrowheads="1"/>
          </p:cNvPicPr>
          <p:nvPr/>
        </p:nvPicPr>
        <p:blipFill>
          <a:blip r:embed="rId3" cstate="print"/>
          <a:srcRect/>
          <a:stretch>
            <a:fillRect/>
          </a:stretch>
        </p:blipFill>
        <p:spPr bwMode="auto">
          <a:xfrm>
            <a:off x="3200400" y="3124200"/>
            <a:ext cx="6110487" cy="3096946"/>
          </a:xfrm>
          <a:prstGeom prst="rect">
            <a:avLst/>
          </a:prstGeom>
          <a:noFill/>
        </p:spPr>
      </p:pic>
      <p:sp>
        <p:nvSpPr>
          <p:cNvPr id="3" name="object 3"/>
          <p:cNvSpPr txBox="1"/>
          <p:nvPr/>
        </p:nvSpPr>
        <p:spPr>
          <a:xfrm>
            <a:off x="688340" y="1684497"/>
            <a:ext cx="10765155" cy="984885"/>
          </a:xfrm>
          <a:prstGeom prst="rect">
            <a:avLst/>
          </a:prstGeom>
        </p:spPr>
        <p:txBody>
          <a:bodyPr vert="horz" wrap="square" lIns="0" tIns="0" rIns="0" bIns="0" rtlCol="0">
            <a:spAutoFit/>
          </a:bodyPr>
          <a:lstStyle/>
          <a:p>
            <a:pPr marL="12700">
              <a:lnSpc>
                <a:spcPct val="100000"/>
              </a:lnSpc>
              <a:buClr>
                <a:srgbClr val="FF0000"/>
              </a:buClr>
              <a:tabLst>
                <a:tab pos="355600" algn="l"/>
              </a:tabLst>
            </a:pPr>
            <a:endParaRPr lang="en-US" sz="3200" spc="-5" dirty="0">
              <a:latin typeface="Calibri"/>
              <a:cs typeface="Calibri"/>
            </a:endParaRPr>
          </a:p>
          <a:p>
            <a:pPr marL="355600" indent="-342900">
              <a:lnSpc>
                <a:spcPct val="100000"/>
              </a:lnSpc>
              <a:buClr>
                <a:srgbClr val="FF0000"/>
              </a:buClr>
              <a:buFont typeface="Arial"/>
              <a:buChar char="•"/>
              <a:tabLst>
                <a:tab pos="355600" algn="l"/>
              </a:tabLst>
            </a:pPr>
            <a:endParaRPr sz="3200" dirty="0">
              <a:latin typeface="Calibri"/>
              <a:cs typeface="Calibri"/>
            </a:endParaRPr>
          </a:p>
        </p:txBody>
      </p:sp>
      <p:sp>
        <p:nvSpPr>
          <p:cNvPr id="5" name="Rectangle 2">
            <a:extLst>
              <a:ext uri="{FF2B5EF4-FFF2-40B4-BE49-F238E27FC236}">
                <a16:creationId xmlns:a16="http://schemas.microsoft.com/office/drawing/2014/main" id="{1DD565D4-5376-4C6F-BCF2-42F0F84325B8}"/>
              </a:ext>
            </a:extLst>
          </p:cNvPr>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spAutoFit/>
          </a:bodyPr>
          <a:lstStyle/>
          <a:p>
            <a:pPr eaLnBrk="1" hangingPunct="1">
              <a:defRPr/>
            </a:pPr>
            <a:r>
              <a:rPr lang="en-US" sz="3600" b="1" dirty="0">
                <a:effectLst>
                  <a:outerShdw blurRad="38100" dist="38100" dir="2700000" algn="tl">
                    <a:srgbClr val="C0C0C0"/>
                  </a:outerShdw>
                </a:effectLst>
              </a:rPr>
              <a:t>What is a metering pump?</a:t>
            </a:r>
          </a:p>
        </p:txBody>
      </p:sp>
      <p:sp>
        <p:nvSpPr>
          <p:cNvPr id="2" name="Rectangle 1">
            <a:extLst>
              <a:ext uri="{FF2B5EF4-FFF2-40B4-BE49-F238E27FC236}">
                <a16:creationId xmlns:a16="http://schemas.microsoft.com/office/drawing/2014/main" id="{A5E298B8-1E3F-49D9-9739-16D92B269E54}"/>
              </a:ext>
            </a:extLst>
          </p:cNvPr>
          <p:cNvSpPr/>
          <p:nvPr/>
        </p:nvSpPr>
        <p:spPr>
          <a:xfrm>
            <a:off x="688340" y="1524000"/>
            <a:ext cx="10970260" cy="2142125"/>
          </a:xfrm>
          <a:prstGeom prst="rect">
            <a:avLst/>
          </a:prstGeom>
        </p:spPr>
        <p:txBody>
          <a:bodyPr wrap="square">
            <a:spAutoFit/>
          </a:bodyPr>
          <a:lstStyle/>
          <a:p>
            <a:pPr eaLnBrk="0" fontAlgn="base" hangingPunct="0">
              <a:lnSpc>
                <a:spcPct val="80000"/>
              </a:lnSpc>
              <a:spcBef>
                <a:spcPct val="20000"/>
              </a:spcBef>
              <a:spcAft>
                <a:spcPct val="0"/>
              </a:spcAft>
              <a:buClr>
                <a:srgbClr val="FF0000"/>
              </a:buClr>
              <a:defRPr/>
            </a:pPr>
            <a:r>
              <a:rPr lang="en-US" sz="2800" kern="0" dirty="0"/>
              <a:t>Metering pumps can be classified as:</a:t>
            </a:r>
          </a:p>
          <a:p>
            <a:pPr marL="342900" indent="-342900" eaLnBrk="0" fontAlgn="base" hangingPunct="0">
              <a:lnSpc>
                <a:spcPct val="80000"/>
              </a:lnSpc>
              <a:spcBef>
                <a:spcPct val="20000"/>
              </a:spcBef>
              <a:spcAft>
                <a:spcPct val="0"/>
              </a:spcAft>
              <a:buClr>
                <a:srgbClr val="FF0000"/>
              </a:buClr>
              <a:buFont typeface="Arial" pitchFamily="34" charset="0"/>
              <a:buChar char="•"/>
              <a:defRPr/>
            </a:pPr>
            <a:endParaRPr lang="en-US" sz="1000" kern="0" dirty="0"/>
          </a:p>
          <a:p>
            <a:pPr marL="457200" indent="-457200" eaLnBrk="0" hangingPunct="0">
              <a:lnSpc>
                <a:spcPct val="80000"/>
              </a:lnSpc>
              <a:spcBef>
                <a:spcPct val="20000"/>
              </a:spcBef>
              <a:buClr>
                <a:srgbClr val="FF0000"/>
              </a:buClr>
              <a:buFont typeface="Wingdings" panose="05000000000000000000" pitchFamily="2" charset="2"/>
              <a:buChar char="Ø"/>
            </a:pPr>
            <a:r>
              <a:rPr lang="en-US" sz="2800" dirty="0"/>
              <a:t>Hydraulically-actuated/balanced diaphragm type – where hydraulic oil replaces the mechanical connection of the piston to the diaphragm and the oil displaced by the piston actuates the diaphragm</a:t>
            </a:r>
          </a:p>
          <a:p>
            <a:pPr marL="457200" indent="-457200" eaLnBrk="0" hangingPunct="0">
              <a:lnSpc>
                <a:spcPct val="80000"/>
              </a:lnSpc>
              <a:spcBef>
                <a:spcPct val="20000"/>
              </a:spcBef>
              <a:buClr>
                <a:srgbClr val="FF0000"/>
              </a:buClr>
              <a:buFont typeface="Wingdings" panose="05000000000000000000" pitchFamily="2" charset="2"/>
              <a:buChar char="Ø"/>
            </a:pPr>
            <a:endParaRPr lang="en-US" sz="2800" dirty="0"/>
          </a:p>
        </p:txBody>
      </p:sp>
    </p:spTree>
    <p:extLst>
      <p:ext uri="{BB962C8B-B14F-4D97-AF65-F5344CB8AC3E}">
        <p14:creationId xmlns:p14="http://schemas.microsoft.com/office/powerpoint/2010/main" val="1171017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pptBDB3.tmp</Template>
  <TotalTime>8753</TotalTime>
  <Words>929</Words>
  <Application>Microsoft Office PowerPoint</Application>
  <PresentationFormat>Widescreen</PresentationFormat>
  <Paragraphs>106</Paragraphs>
  <Slides>26</Slides>
  <Notes>23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Gill Sans MT</vt:lpstr>
      <vt:lpstr>Wingdings</vt:lpstr>
      <vt:lpstr>Office Theme</vt:lpstr>
      <vt:lpstr>PowerPoint Presentation</vt:lpstr>
      <vt:lpstr>What is a metering pump?</vt:lpstr>
      <vt:lpstr>What is a metering pump?</vt:lpstr>
      <vt:lpstr>What is a metering pump?</vt:lpstr>
      <vt:lpstr>What is a metering pump?</vt:lpstr>
      <vt:lpstr>What is a metering pump?</vt:lpstr>
      <vt:lpstr>What is a metering pump?</vt:lpstr>
      <vt:lpstr>What is a metering pump?</vt:lpstr>
      <vt:lpstr>What is a metering pump?</vt:lpstr>
      <vt:lpstr>What is a metering pump?</vt:lpstr>
      <vt:lpstr>What is a metering pump?</vt:lpstr>
      <vt:lpstr>What is a metering pump?</vt:lpstr>
      <vt:lpstr>Hydra-Cell MT8 Technology Advantages</vt:lpstr>
      <vt:lpstr>Hydra-Cell MT8 Technology Advantages</vt:lpstr>
      <vt:lpstr>Hydra-Cell MT8 Technology Advantages</vt:lpstr>
      <vt:lpstr>Hydra-Cell MT8 Technology Advantages</vt:lpstr>
      <vt:lpstr>Hydra-Cell MT8 Technology Advantages</vt:lpstr>
      <vt:lpstr>Hydra-Cell MT8 Technology Advantages</vt:lpstr>
      <vt:lpstr>Hydra-Cell MT8 Technology Advantages</vt:lpstr>
      <vt:lpstr>Hydra-Cell MT8 Technology Advantages</vt:lpstr>
      <vt:lpstr>Hydra-Cell MT8 Technology Advantages</vt:lpstr>
      <vt:lpstr>Hydra-Cell MT8 Technology Advantages</vt:lpstr>
      <vt:lpstr>MT8 Performance Points</vt:lpstr>
      <vt:lpstr>MT8 Options</vt:lpstr>
      <vt:lpstr>MT8 Options</vt:lpstr>
      <vt:lpstr>MT8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dcapriotti@wannereng.com</dc:creator>
  <cp:lastModifiedBy>Neil Taylor</cp:lastModifiedBy>
  <cp:revision>170</cp:revision>
  <dcterms:created xsi:type="dcterms:W3CDTF">2017-07-10T18:42:25Z</dcterms:created>
  <dcterms:modified xsi:type="dcterms:W3CDTF">2017-10-27T19:48:11Z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2016-06-24T00:00:00Z</vt:filetime>
  </property>
  <property fmtid="{D5CDD505-2E9C-101B-9397-08002B2CF9AE}" pid="3" name="LastSaved">
    <vt:filetime>2017-07-10T00:00:00Z</vt:filetime>
  </property>
</Properties>
</file>